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41"/>
  </p:notesMasterIdLst>
  <p:handoutMasterIdLst>
    <p:handoutMasterId r:id="rId42"/>
  </p:handoutMasterIdLst>
  <p:sldIdLst>
    <p:sldId id="316" r:id="rId2"/>
    <p:sldId id="258" r:id="rId3"/>
    <p:sldId id="260" r:id="rId4"/>
    <p:sldId id="261" r:id="rId5"/>
    <p:sldId id="262" r:id="rId6"/>
    <p:sldId id="263" r:id="rId7"/>
    <p:sldId id="282" r:id="rId8"/>
    <p:sldId id="283" r:id="rId9"/>
    <p:sldId id="284" r:id="rId10"/>
    <p:sldId id="293" r:id="rId11"/>
    <p:sldId id="285" r:id="rId12"/>
    <p:sldId id="294" r:id="rId13"/>
    <p:sldId id="286" r:id="rId14"/>
    <p:sldId id="287" r:id="rId15"/>
    <p:sldId id="288" r:id="rId16"/>
    <p:sldId id="295" r:id="rId17"/>
    <p:sldId id="289" r:id="rId18"/>
    <p:sldId id="296" r:id="rId19"/>
    <p:sldId id="290" r:id="rId20"/>
    <p:sldId id="297" r:id="rId21"/>
    <p:sldId id="291" r:id="rId22"/>
    <p:sldId id="292" r:id="rId23"/>
    <p:sldId id="298" r:id="rId24"/>
    <p:sldId id="299" r:id="rId25"/>
    <p:sldId id="300" r:id="rId26"/>
    <p:sldId id="301" r:id="rId27"/>
    <p:sldId id="302" r:id="rId28"/>
    <p:sldId id="303" r:id="rId29"/>
    <p:sldId id="304" r:id="rId30"/>
    <p:sldId id="305" r:id="rId31"/>
    <p:sldId id="306" r:id="rId32"/>
    <p:sldId id="307" r:id="rId33"/>
    <p:sldId id="309" r:id="rId34"/>
    <p:sldId id="310" r:id="rId35"/>
    <p:sldId id="311" r:id="rId36"/>
    <p:sldId id="312" r:id="rId37"/>
    <p:sldId id="313" r:id="rId38"/>
    <p:sldId id="314" r:id="rId39"/>
    <p:sldId id="315" r:id="rId40"/>
  </p:sldIdLst>
  <p:sldSz cx="9144000" cy="6858000" type="screen4x3"/>
  <p:notesSz cx="6797675" cy="9928225"/>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9C78F20-36B6-47D0-A65F-FFB5EF4B0953}">
          <p14:sldIdLst>
            <p14:sldId id="316"/>
            <p14:sldId id="258"/>
            <p14:sldId id="260"/>
            <p14:sldId id="261"/>
            <p14:sldId id="262"/>
            <p14:sldId id="263"/>
            <p14:sldId id="282"/>
            <p14:sldId id="283"/>
            <p14:sldId id="284"/>
            <p14:sldId id="293"/>
            <p14:sldId id="285"/>
            <p14:sldId id="294"/>
            <p14:sldId id="286"/>
            <p14:sldId id="287"/>
            <p14:sldId id="288"/>
            <p14:sldId id="295"/>
            <p14:sldId id="289"/>
            <p14:sldId id="296"/>
            <p14:sldId id="290"/>
            <p14:sldId id="297"/>
            <p14:sldId id="291"/>
            <p14:sldId id="292"/>
            <p14:sldId id="298"/>
            <p14:sldId id="299"/>
            <p14:sldId id="300"/>
            <p14:sldId id="301"/>
            <p14:sldId id="302"/>
            <p14:sldId id="303"/>
            <p14:sldId id="304"/>
            <p14:sldId id="305"/>
            <p14:sldId id="306"/>
            <p14:sldId id="307"/>
            <p14:sldId id="309"/>
            <p14:sldId id="310"/>
            <p14:sldId id="311"/>
            <p14:sldId id="312"/>
            <p14:sldId id="313"/>
            <p14:sldId id="314"/>
            <p14:sldId id="31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283" autoAdjust="0"/>
    <p:restoredTop sz="95455" autoAdjust="0"/>
  </p:normalViewPr>
  <p:slideViewPr>
    <p:cSldViewPr>
      <p:cViewPr varScale="1">
        <p:scale>
          <a:sx n="91" d="100"/>
          <a:sy n="91" d="100"/>
        </p:scale>
        <p:origin x="126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l">
              <a:defRPr sz="1200"/>
            </a:lvl1pPr>
          </a:lstStyle>
          <a:p>
            <a:fld id="{DAD272A5-67BA-48BC-B9F5-C32A7587B4D5}" type="datetimeFigureOut">
              <a:rPr lang="fa-IR" smtClean="0"/>
              <a:t>12/12/1438</a:t>
            </a:fld>
            <a:endParaRPr lang="fa-IR"/>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r">
              <a:defRPr sz="1200"/>
            </a:lvl1pPr>
          </a:lstStyle>
          <a:p>
            <a:endParaRPr lang="fa-IR"/>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l">
              <a:defRPr sz="1200"/>
            </a:lvl1pPr>
          </a:lstStyle>
          <a:p>
            <a:fld id="{E67EF5D6-C6EB-40A8-9162-FAB35E67862B}" type="slidenum">
              <a:rPr lang="fa-IR" smtClean="0"/>
              <a:t>‹#›</a:t>
            </a:fld>
            <a:endParaRPr lang="fa-IR"/>
          </a:p>
        </p:txBody>
      </p:sp>
    </p:spTree>
    <p:extLst>
      <p:ext uri="{BB962C8B-B14F-4D97-AF65-F5344CB8AC3E}">
        <p14:creationId xmlns:p14="http://schemas.microsoft.com/office/powerpoint/2010/main" val="2023967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016" y="0"/>
            <a:ext cx="2945659" cy="496411"/>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74" y="0"/>
            <a:ext cx="2945659" cy="496411"/>
          </a:xfrm>
          <a:prstGeom prst="rect">
            <a:avLst/>
          </a:prstGeom>
        </p:spPr>
        <p:txBody>
          <a:bodyPr vert="horz" lIns="91440" tIns="45720" rIns="91440" bIns="45720" rtlCol="1"/>
          <a:lstStyle>
            <a:lvl1pPr algn="l">
              <a:defRPr sz="1200"/>
            </a:lvl1pPr>
          </a:lstStyle>
          <a:p>
            <a:fld id="{EEEC5F0D-CBE9-4BE8-BD23-7D8F6466DF92}" type="datetimeFigureOut">
              <a:rPr lang="fa-IR" smtClean="0"/>
              <a:t>12/12/1438</a:t>
            </a:fld>
            <a:endParaRPr lang="fa-IR"/>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52016" y="9430091"/>
            <a:ext cx="2945659" cy="496411"/>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74" y="9430091"/>
            <a:ext cx="2945659" cy="496411"/>
          </a:xfrm>
          <a:prstGeom prst="rect">
            <a:avLst/>
          </a:prstGeom>
        </p:spPr>
        <p:txBody>
          <a:bodyPr vert="horz" lIns="91440" tIns="45720" rIns="91440" bIns="45720" rtlCol="1" anchor="b"/>
          <a:lstStyle>
            <a:lvl1pPr algn="l">
              <a:defRPr sz="1200"/>
            </a:lvl1pPr>
          </a:lstStyle>
          <a:p>
            <a:fld id="{388E4888-1737-4B53-9E38-A48B0B5854AF}" type="slidenum">
              <a:rPr lang="fa-IR" smtClean="0"/>
              <a:t>‹#›</a:t>
            </a:fld>
            <a:endParaRPr lang="fa-IR"/>
          </a:p>
        </p:txBody>
      </p:sp>
    </p:spTree>
    <p:extLst>
      <p:ext uri="{BB962C8B-B14F-4D97-AF65-F5344CB8AC3E}">
        <p14:creationId xmlns:p14="http://schemas.microsoft.com/office/powerpoint/2010/main" val="231120065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12917C-928D-451E-AE03-82F6C8EC81C0}" type="datetimeFigureOut">
              <a:rPr lang="fa-IR" smtClean="0"/>
              <a:t>12/12/1438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A24D397-ABCE-440D-A1BF-319F56B369D4}" type="slidenum">
              <a:rPr lang="fa-IR" smtClean="0"/>
              <a:t>‹#›</a:t>
            </a:fld>
            <a:endParaRPr lang="fa-IR"/>
          </a:p>
        </p:txBody>
      </p:sp>
    </p:spTree>
    <p:extLst>
      <p:ext uri="{BB962C8B-B14F-4D97-AF65-F5344CB8AC3E}">
        <p14:creationId xmlns:p14="http://schemas.microsoft.com/office/powerpoint/2010/main" val="2323108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112917C-928D-451E-AE03-82F6C8EC81C0}" type="datetimeFigureOut">
              <a:rPr lang="fa-IR" smtClean="0"/>
              <a:t>12/12/1438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A24D397-ABCE-440D-A1BF-319F56B369D4}" type="slidenum">
              <a:rPr lang="fa-IR" smtClean="0"/>
              <a:t>‹#›</a:t>
            </a:fld>
            <a:endParaRPr lang="fa-IR"/>
          </a:p>
        </p:txBody>
      </p:sp>
    </p:spTree>
    <p:extLst>
      <p:ext uri="{BB962C8B-B14F-4D97-AF65-F5344CB8AC3E}">
        <p14:creationId xmlns:p14="http://schemas.microsoft.com/office/powerpoint/2010/main" val="1285928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112917C-928D-451E-AE03-82F6C8EC81C0}" type="datetimeFigureOut">
              <a:rPr lang="fa-IR" smtClean="0"/>
              <a:t>12/12/1438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A24D397-ABCE-440D-A1BF-319F56B369D4}" type="slidenum">
              <a:rPr lang="fa-IR" smtClean="0"/>
              <a:t>‹#›</a:t>
            </a:fld>
            <a:endParaRPr lang="fa-IR"/>
          </a:p>
        </p:txBody>
      </p:sp>
    </p:spTree>
    <p:extLst>
      <p:ext uri="{BB962C8B-B14F-4D97-AF65-F5344CB8AC3E}">
        <p14:creationId xmlns:p14="http://schemas.microsoft.com/office/powerpoint/2010/main" val="2156476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112917C-928D-451E-AE03-82F6C8EC81C0}" type="datetimeFigureOut">
              <a:rPr lang="fa-IR" smtClean="0"/>
              <a:t>12/12/1438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A24D397-ABCE-440D-A1BF-319F56B369D4}" type="slidenum">
              <a:rPr lang="fa-IR" smtClean="0"/>
              <a:t>‹#›</a:t>
            </a:fld>
            <a:endParaRPr lang="fa-I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982511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12917C-928D-451E-AE03-82F6C8EC81C0}" type="datetimeFigureOut">
              <a:rPr lang="fa-IR" smtClean="0"/>
              <a:t>12/12/1438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A24D397-ABCE-440D-A1BF-319F56B369D4}" type="slidenum">
              <a:rPr lang="fa-IR" smtClean="0"/>
              <a:t>‹#›</a:t>
            </a:fld>
            <a:endParaRPr lang="fa-IR"/>
          </a:p>
        </p:txBody>
      </p:sp>
    </p:spTree>
    <p:extLst>
      <p:ext uri="{BB962C8B-B14F-4D97-AF65-F5344CB8AC3E}">
        <p14:creationId xmlns:p14="http://schemas.microsoft.com/office/powerpoint/2010/main" val="3485964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112917C-928D-451E-AE03-82F6C8EC81C0}" type="datetimeFigureOut">
              <a:rPr lang="fa-IR" smtClean="0"/>
              <a:t>12/12/1438</a:t>
            </a:fld>
            <a:endParaRPr lang="fa-IR"/>
          </a:p>
        </p:txBody>
      </p:sp>
      <p:sp>
        <p:nvSpPr>
          <p:cNvPr id="4"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A24D397-ABCE-440D-A1BF-319F56B369D4}" type="slidenum">
              <a:rPr lang="fa-IR" smtClean="0"/>
              <a:t>‹#›</a:t>
            </a:fld>
            <a:endParaRPr lang="fa-IR"/>
          </a:p>
        </p:txBody>
      </p:sp>
    </p:spTree>
    <p:extLst>
      <p:ext uri="{BB962C8B-B14F-4D97-AF65-F5344CB8AC3E}">
        <p14:creationId xmlns:p14="http://schemas.microsoft.com/office/powerpoint/2010/main" val="40313163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112917C-928D-451E-AE03-82F6C8EC81C0}" type="datetimeFigureOut">
              <a:rPr lang="fa-IR" smtClean="0"/>
              <a:t>12/12/1438</a:t>
            </a:fld>
            <a:endParaRPr lang="fa-IR"/>
          </a:p>
        </p:txBody>
      </p:sp>
      <p:sp>
        <p:nvSpPr>
          <p:cNvPr id="4"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A24D397-ABCE-440D-A1BF-319F56B369D4}" type="slidenum">
              <a:rPr lang="fa-IR" smtClean="0"/>
              <a:t>‹#›</a:t>
            </a:fld>
            <a:endParaRPr lang="fa-IR"/>
          </a:p>
        </p:txBody>
      </p:sp>
    </p:spTree>
    <p:extLst>
      <p:ext uri="{BB962C8B-B14F-4D97-AF65-F5344CB8AC3E}">
        <p14:creationId xmlns:p14="http://schemas.microsoft.com/office/powerpoint/2010/main" val="3537513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12917C-928D-451E-AE03-82F6C8EC81C0}" type="datetimeFigureOut">
              <a:rPr lang="fa-IR" smtClean="0"/>
              <a:t>12/12/1438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A24D397-ABCE-440D-A1BF-319F56B369D4}" type="slidenum">
              <a:rPr lang="fa-IR" smtClean="0"/>
              <a:t>‹#›</a:t>
            </a:fld>
            <a:endParaRPr lang="fa-IR"/>
          </a:p>
        </p:txBody>
      </p:sp>
    </p:spTree>
    <p:extLst>
      <p:ext uri="{BB962C8B-B14F-4D97-AF65-F5344CB8AC3E}">
        <p14:creationId xmlns:p14="http://schemas.microsoft.com/office/powerpoint/2010/main" val="24232838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12917C-928D-451E-AE03-82F6C8EC81C0}" type="datetimeFigureOut">
              <a:rPr lang="fa-IR" smtClean="0"/>
              <a:t>12/12/1438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A24D397-ABCE-440D-A1BF-319F56B369D4}" type="slidenum">
              <a:rPr lang="fa-IR" smtClean="0"/>
              <a:t>‹#›</a:t>
            </a:fld>
            <a:endParaRPr lang="fa-IR"/>
          </a:p>
        </p:txBody>
      </p:sp>
    </p:spTree>
    <p:extLst>
      <p:ext uri="{BB962C8B-B14F-4D97-AF65-F5344CB8AC3E}">
        <p14:creationId xmlns:p14="http://schemas.microsoft.com/office/powerpoint/2010/main" val="140731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112917C-928D-451E-AE03-82F6C8EC81C0}" type="datetimeFigureOut">
              <a:rPr lang="fa-IR" smtClean="0"/>
              <a:t>12/12/1438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A24D397-ABCE-440D-A1BF-319F56B369D4}" type="slidenum">
              <a:rPr lang="fa-IR" smtClean="0"/>
              <a:t>‹#›</a:t>
            </a:fld>
            <a:endParaRPr lang="fa-IR"/>
          </a:p>
        </p:txBody>
      </p:sp>
    </p:spTree>
    <p:extLst>
      <p:ext uri="{BB962C8B-B14F-4D97-AF65-F5344CB8AC3E}">
        <p14:creationId xmlns:p14="http://schemas.microsoft.com/office/powerpoint/2010/main" val="2643334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12917C-928D-451E-AE03-82F6C8EC81C0}" type="datetimeFigureOut">
              <a:rPr lang="fa-IR" smtClean="0"/>
              <a:t>12/12/1438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A24D397-ABCE-440D-A1BF-319F56B369D4}" type="slidenum">
              <a:rPr lang="fa-IR" smtClean="0"/>
              <a:t>‹#›</a:t>
            </a:fld>
            <a:endParaRPr lang="fa-IR"/>
          </a:p>
        </p:txBody>
      </p:sp>
    </p:spTree>
    <p:extLst>
      <p:ext uri="{BB962C8B-B14F-4D97-AF65-F5344CB8AC3E}">
        <p14:creationId xmlns:p14="http://schemas.microsoft.com/office/powerpoint/2010/main" val="391679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12917C-928D-451E-AE03-82F6C8EC81C0}" type="datetimeFigureOut">
              <a:rPr lang="fa-IR" smtClean="0"/>
              <a:t>12/12/1438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A24D397-ABCE-440D-A1BF-319F56B369D4}" type="slidenum">
              <a:rPr lang="fa-IR" smtClean="0"/>
              <a:t>‹#›</a:t>
            </a:fld>
            <a:endParaRPr lang="fa-IR"/>
          </a:p>
        </p:txBody>
      </p:sp>
    </p:spTree>
    <p:extLst>
      <p:ext uri="{BB962C8B-B14F-4D97-AF65-F5344CB8AC3E}">
        <p14:creationId xmlns:p14="http://schemas.microsoft.com/office/powerpoint/2010/main" val="3759474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12917C-928D-451E-AE03-82F6C8EC81C0}" type="datetimeFigureOut">
              <a:rPr lang="fa-IR" smtClean="0"/>
              <a:t>12/12/1438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A24D397-ABCE-440D-A1BF-319F56B369D4}" type="slidenum">
              <a:rPr lang="fa-IR" smtClean="0"/>
              <a:t>‹#›</a:t>
            </a:fld>
            <a:endParaRPr lang="fa-IR"/>
          </a:p>
        </p:txBody>
      </p:sp>
    </p:spTree>
    <p:extLst>
      <p:ext uri="{BB962C8B-B14F-4D97-AF65-F5344CB8AC3E}">
        <p14:creationId xmlns:p14="http://schemas.microsoft.com/office/powerpoint/2010/main" val="4184045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112917C-928D-451E-AE03-82F6C8EC81C0}" type="datetimeFigureOut">
              <a:rPr lang="fa-IR" smtClean="0"/>
              <a:t>12/12/1438</a:t>
            </a:fld>
            <a:endParaRPr lang="fa-IR"/>
          </a:p>
        </p:txBody>
      </p:sp>
      <p:sp>
        <p:nvSpPr>
          <p:cNvPr id="5" name="Footer Placeholder 3"/>
          <p:cNvSpPr>
            <a:spLocks noGrp="1"/>
          </p:cNvSpPr>
          <p:nvPr>
            <p:ph type="ftr" sz="quarter" idx="11"/>
          </p:nvPr>
        </p:nvSpPr>
        <p:spPr/>
        <p:txBody>
          <a:bodyPr/>
          <a:lstStyle/>
          <a:p>
            <a:endParaRPr lang="fa-IR"/>
          </a:p>
        </p:txBody>
      </p:sp>
      <p:sp>
        <p:nvSpPr>
          <p:cNvPr id="6" name="Slide Number Placeholder 4"/>
          <p:cNvSpPr>
            <a:spLocks noGrp="1"/>
          </p:cNvSpPr>
          <p:nvPr>
            <p:ph type="sldNum" sz="quarter" idx="12"/>
          </p:nvPr>
        </p:nvSpPr>
        <p:spPr/>
        <p:txBody>
          <a:bodyPr/>
          <a:lstStyle/>
          <a:p>
            <a:fld id="{DA24D397-ABCE-440D-A1BF-319F56B369D4}" type="slidenum">
              <a:rPr lang="fa-IR" smtClean="0"/>
              <a:t>‹#›</a:t>
            </a:fld>
            <a:endParaRPr lang="fa-IR"/>
          </a:p>
        </p:txBody>
      </p:sp>
    </p:spTree>
    <p:extLst>
      <p:ext uri="{BB962C8B-B14F-4D97-AF65-F5344CB8AC3E}">
        <p14:creationId xmlns:p14="http://schemas.microsoft.com/office/powerpoint/2010/main" val="1049129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112917C-928D-451E-AE03-82F6C8EC81C0}" type="datetimeFigureOut">
              <a:rPr lang="fa-IR" smtClean="0"/>
              <a:t>12/12/1438</a:t>
            </a:fld>
            <a:endParaRPr lang="fa-IR"/>
          </a:p>
        </p:txBody>
      </p:sp>
      <p:sp>
        <p:nvSpPr>
          <p:cNvPr id="5" name="Footer Placeholder 2"/>
          <p:cNvSpPr>
            <a:spLocks noGrp="1"/>
          </p:cNvSpPr>
          <p:nvPr>
            <p:ph type="ftr" sz="quarter" idx="11"/>
          </p:nvPr>
        </p:nvSpPr>
        <p:spPr/>
        <p:txBody>
          <a:bodyPr/>
          <a:lstStyle/>
          <a:p>
            <a:endParaRPr lang="fa-IR"/>
          </a:p>
        </p:txBody>
      </p:sp>
      <p:sp>
        <p:nvSpPr>
          <p:cNvPr id="6" name="Slide Number Placeholder 3"/>
          <p:cNvSpPr>
            <a:spLocks noGrp="1"/>
          </p:cNvSpPr>
          <p:nvPr>
            <p:ph type="sldNum" sz="quarter" idx="12"/>
          </p:nvPr>
        </p:nvSpPr>
        <p:spPr/>
        <p:txBody>
          <a:bodyPr/>
          <a:lstStyle/>
          <a:p>
            <a:fld id="{DA24D397-ABCE-440D-A1BF-319F56B369D4}" type="slidenum">
              <a:rPr lang="fa-IR" smtClean="0"/>
              <a:t>‹#›</a:t>
            </a:fld>
            <a:endParaRPr lang="fa-IR"/>
          </a:p>
        </p:txBody>
      </p:sp>
    </p:spTree>
    <p:extLst>
      <p:ext uri="{BB962C8B-B14F-4D97-AF65-F5344CB8AC3E}">
        <p14:creationId xmlns:p14="http://schemas.microsoft.com/office/powerpoint/2010/main" val="3322940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1112917C-928D-451E-AE03-82F6C8EC81C0}" type="datetimeFigureOut">
              <a:rPr lang="fa-IR" smtClean="0"/>
              <a:t>12/12/1438</a:t>
            </a:fld>
            <a:endParaRPr lang="fa-IR"/>
          </a:p>
        </p:txBody>
      </p:sp>
      <p:sp>
        <p:nvSpPr>
          <p:cNvPr id="5" name="Footer Placeholder 5"/>
          <p:cNvSpPr>
            <a:spLocks noGrp="1"/>
          </p:cNvSpPr>
          <p:nvPr>
            <p:ph type="ftr" sz="quarter" idx="11"/>
          </p:nvPr>
        </p:nvSpPr>
        <p:spPr/>
        <p:txBody>
          <a:bodyPr/>
          <a:lstStyle/>
          <a:p>
            <a:endParaRPr lang="fa-IR"/>
          </a:p>
        </p:txBody>
      </p:sp>
      <p:sp>
        <p:nvSpPr>
          <p:cNvPr id="6" name="Slide Number Placeholder 6"/>
          <p:cNvSpPr>
            <a:spLocks noGrp="1"/>
          </p:cNvSpPr>
          <p:nvPr>
            <p:ph type="sldNum" sz="quarter" idx="12"/>
          </p:nvPr>
        </p:nvSpPr>
        <p:spPr/>
        <p:txBody>
          <a:bodyPr/>
          <a:lstStyle/>
          <a:p>
            <a:fld id="{DA24D397-ABCE-440D-A1BF-319F56B369D4}" type="slidenum">
              <a:rPr lang="fa-IR" smtClean="0"/>
              <a:t>‹#›</a:t>
            </a:fld>
            <a:endParaRPr lang="fa-IR"/>
          </a:p>
        </p:txBody>
      </p:sp>
    </p:spTree>
    <p:extLst>
      <p:ext uri="{BB962C8B-B14F-4D97-AF65-F5344CB8AC3E}">
        <p14:creationId xmlns:p14="http://schemas.microsoft.com/office/powerpoint/2010/main" val="2598558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112917C-928D-451E-AE03-82F6C8EC81C0}" type="datetimeFigureOut">
              <a:rPr lang="fa-IR" smtClean="0"/>
              <a:t>12/12/1438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A24D397-ABCE-440D-A1BF-319F56B369D4}" type="slidenum">
              <a:rPr lang="fa-IR" smtClean="0"/>
              <a:t>‹#›</a:t>
            </a:fld>
            <a:endParaRPr lang="fa-IR"/>
          </a:p>
        </p:txBody>
      </p:sp>
    </p:spTree>
    <p:extLst>
      <p:ext uri="{BB962C8B-B14F-4D97-AF65-F5344CB8AC3E}">
        <p14:creationId xmlns:p14="http://schemas.microsoft.com/office/powerpoint/2010/main" val="1035088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112917C-928D-451E-AE03-82F6C8EC81C0}" type="datetimeFigureOut">
              <a:rPr lang="fa-IR" smtClean="0"/>
              <a:t>12/12/1438</a:t>
            </a:fld>
            <a:endParaRPr lang="fa-I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a-I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A24D397-ABCE-440D-A1BF-319F56B369D4}" type="slidenum">
              <a:rPr lang="fa-IR" smtClean="0"/>
              <a:t>‹#›</a:t>
            </a:fld>
            <a:endParaRPr lang="fa-IR"/>
          </a:p>
        </p:txBody>
      </p:sp>
    </p:spTree>
    <p:extLst>
      <p:ext uri="{BB962C8B-B14F-4D97-AF65-F5344CB8AC3E}">
        <p14:creationId xmlns:p14="http://schemas.microsoft.com/office/powerpoint/2010/main" val="2726828352"/>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7"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6" indent="-342906" algn="r" defTabSz="457207"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r" defTabSz="457207"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r" defTabSz="457207"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7" rtl="1" eaLnBrk="1" latinLnBrk="0" hangingPunct="1">
        <a:defRPr sz="1800" kern="1200">
          <a:solidFill>
            <a:schemeClr val="tx1"/>
          </a:solidFill>
          <a:latin typeface="+mn-lt"/>
          <a:ea typeface="+mn-ea"/>
          <a:cs typeface="+mn-cs"/>
        </a:defRPr>
      </a:lvl1pPr>
      <a:lvl2pPr marL="457207" algn="r" defTabSz="457207" rtl="1" eaLnBrk="1" latinLnBrk="0" hangingPunct="1">
        <a:defRPr sz="1800" kern="1200">
          <a:solidFill>
            <a:schemeClr val="tx1"/>
          </a:solidFill>
          <a:latin typeface="+mn-lt"/>
          <a:ea typeface="+mn-ea"/>
          <a:cs typeface="+mn-cs"/>
        </a:defRPr>
      </a:lvl2pPr>
      <a:lvl3pPr marL="914415" algn="r" defTabSz="457207" rtl="1" eaLnBrk="1" latinLnBrk="0" hangingPunct="1">
        <a:defRPr sz="1800" kern="1200">
          <a:solidFill>
            <a:schemeClr val="tx1"/>
          </a:solidFill>
          <a:latin typeface="+mn-lt"/>
          <a:ea typeface="+mn-ea"/>
          <a:cs typeface="+mn-cs"/>
        </a:defRPr>
      </a:lvl3pPr>
      <a:lvl4pPr marL="1371622" algn="r" defTabSz="457207" rtl="1" eaLnBrk="1" latinLnBrk="0" hangingPunct="1">
        <a:defRPr sz="1800" kern="1200">
          <a:solidFill>
            <a:schemeClr val="tx1"/>
          </a:solidFill>
          <a:latin typeface="+mn-lt"/>
          <a:ea typeface="+mn-ea"/>
          <a:cs typeface="+mn-cs"/>
        </a:defRPr>
      </a:lvl4pPr>
      <a:lvl5pPr marL="1828831" algn="r" defTabSz="457207" rtl="1" eaLnBrk="1" latinLnBrk="0" hangingPunct="1">
        <a:defRPr sz="1800" kern="1200">
          <a:solidFill>
            <a:schemeClr val="tx1"/>
          </a:solidFill>
          <a:latin typeface="+mn-lt"/>
          <a:ea typeface="+mn-ea"/>
          <a:cs typeface="+mn-cs"/>
        </a:defRPr>
      </a:lvl5pPr>
      <a:lvl6pPr marL="2286038" algn="r" defTabSz="457207" rtl="1" eaLnBrk="1" latinLnBrk="0" hangingPunct="1">
        <a:defRPr sz="1800" kern="1200">
          <a:solidFill>
            <a:schemeClr val="tx1"/>
          </a:solidFill>
          <a:latin typeface="+mn-lt"/>
          <a:ea typeface="+mn-ea"/>
          <a:cs typeface="+mn-cs"/>
        </a:defRPr>
      </a:lvl6pPr>
      <a:lvl7pPr marL="2743246" algn="r" defTabSz="457207" rtl="1" eaLnBrk="1" latinLnBrk="0" hangingPunct="1">
        <a:defRPr sz="1800" kern="1200">
          <a:solidFill>
            <a:schemeClr val="tx1"/>
          </a:solidFill>
          <a:latin typeface="+mn-lt"/>
          <a:ea typeface="+mn-ea"/>
          <a:cs typeface="+mn-cs"/>
        </a:defRPr>
      </a:lvl7pPr>
      <a:lvl8pPr marL="3200453" algn="r" defTabSz="457207" rtl="1" eaLnBrk="1" latinLnBrk="0" hangingPunct="1">
        <a:defRPr sz="1800" kern="1200">
          <a:solidFill>
            <a:schemeClr val="tx1"/>
          </a:solidFill>
          <a:latin typeface="+mn-lt"/>
          <a:ea typeface="+mn-ea"/>
          <a:cs typeface="+mn-cs"/>
        </a:defRPr>
      </a:lvl8pPr>
      <a:lvl9pPr marL="3657661" algn="r" defTabSz="457207"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1001.jpg"/>
          <p:cNvPicPr>
            <a:picLocks noChangeAspect="1"/>
          </p:cNvPicPr>
          <p:nvPr/>
        </p:nvPicPr>
        <p:blipFill>
          <a:blip r:embed="rId2"/>
          <a:srcRect/>
          <a:stretch>
            <a:fillRect/>
          </a:stretch>
        </p:blipFill>
        <p:spPr bwMode="auto">
          <a:xfrm>
            <a:off x="-428589" y="-242888"/>
            <a:ext cx="10144125" cy="7510463"/>
          </a:xfrm>
          <a:prstGeom prst="rect">
            <a:avLst/>
          </a:prstGeom>
          <a:noFill/>
          <a:ln w="9525">
            <a:noFill/>
            <a:miter lim="800000"/>
            <a:headEnd/>
            <a:tailEnd/>
          </a:ln>
        </p:spPr>
      </p:pic>
    </p:spTree>
    <p:extLst>
      <p:ext uri="{BB962C8B-B14F-4D97-AF65-F5344CB8AC3E}">
        <p14:creationId xmlns:p14="http://schemas.microsoft.com/office/powerpoint/2010/main" val="1229080333"/>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24744"/>
            <a:ext cx="8727878" cy="5400600"/>
          </a:xfrm>
        </p:spPr>
        <p:txBody>
          <a:bodyPr/>
          <a:lstStyle/>
          <a:p>
            <a:pPr marL="0" indent="0">
              <a:lnSpc>
                <a:spcPct val="200000"/>
              </a:lnSpc>
              <a:buNone/>
            </a:pPr>
            <a:r>
              <a:rPr lang="fa-IR" dirty="0" smtClean="0">
                <a:cs typeface="B Koodak" panose="00000700000000000000" pitchFamily="2" charset="-78"/>
              </a:rPr>
              <a:t>6 - پس </a:t>
            </a:r>
            <a:r>
              <a:rPr lang="fa-IR" dirty="0">
                <a:cs typeface="B Koodak" panose="00000700000000000000" pitchFamily="2" charset="-78"/>
              </a:rPr>
              <a:t>ازاتمام دستورات پزشک ، دستورات وی مجددا بازگو شود.</a:t>
            </a:r>
          </a:p>
          <a:p>
            <a:pPr marL="0" indent="0">
              <a:lnSpc>
                <a:spcPct val="200000"/>
              </a:lnSpc>
              <a:buNone/>
            </a:pPr>
            <a:r>
              <a:rPr lang="fa-IR" dirty="0" smtClean="0">
                <a:cs typeface="B Koodak" panose="00000700000000000000" pitchFamily="2" charset="-78"/>
              </a:rPr>
              <a:t>7 - طریقه </a:t>
            </a:r>
            <a:r>
              <a:rPr lang="fa-IR" dirty="0">
                <a:cs typeface="B Koodak" panose="00000700000000000000" pitchFamily="2" charset="-78"/>
              </a:rPr>
              <a:t>ثبت دستورات تلفنی شامل تاریخ و زمان دستورداده شده ، نام بیمار، پرستار ، پزشک و دستورداده شده می باشد که باید بطورکامل نوشته شود</a:t>
            </a:r>
            <a:r>
              <a:rPr lang="fa-IR" dirty="0" smtClean="0">
                <a:cs typeface="B Koodak" panose="00000700000000000000" pitchFamily="2" charset="-78"/>
              </a:rPr>
              <a:t>.</a:t>
            </a:r>
            <a:endParaRPr lang="en-US" dirty="0">
              <a:cs typeface="B Koodak" panose="00000700000000000000" pitchFamily="2" charset="-78"/>
            </a:endParaRPr>
          </a:p>
          <a:p>
            <a:pPr marL="0" indent="0">
              <a:lnSpc>
                <a:spcPct val="200000"/>
              </a:lnSpc>
              <a:buNone/>
            </a:pPr>
            <a:r>
              <a:rPr lang="fa-IR" dirty="0" smtClean="0">
                <a:cs typeface="B Koodak" panose="00000700000000000000" pitchFamily="2" charset="-78"/>
              </a:rPr>
              <a:t>8 - ازمقررات </a:t>
            </a:r>
            <a:r>
              <a:rPr lang="fa-IR" dirty="0">
                <a:cs typeface="B Koodak" panose="00000700000000000000" pitchFamily="2" charset="-78"/>
              </a:rPr>
              <a:t>بیمارستان پیروی کنید.  دستورات شفاهی بایستی توسط دو پرستار کنترل و امضا شود.</a:t>
            </a:r>
            <a:endParaRPr lang="en-US" dirty="0">
              <a:cs typeface="B Koodak" panose="00000700000000000000" pitchFamily="2" charset="-78"/>
            </a:endParaRPr>
          </a:p>
          <a:p>
            <a:pPr marL="0" indent="0">
              <a:lnSpc>
                <a:spcPct val="200000"/>
              </a:lnSpc>
              <a:buNone/>
            </a:pPr>
            <a:r>
              <a:rPr lang="fa-IR" dirty="0" smtClean="0">
                <a:cs typeface="B Koodak" panose="00000700000000000000" pitchFamily="2" charset="-78"/>
              </a:rPr>
              <a:t>9 - براساس </a:t>
            </a:r>
            <a:r>
              <a:rPr lang="fa-IR" dirty="0">
                <a:cs typeface="B Koodak" panose="00000700000000000000" pitchFamily="2" charset="-78"/>
              </a:rPr>
              <a:t>مقررات بیمارستان پزشک مسئول دستورتلفنی دستورات نوشته شده را بایستی امضا کند </a:t>
            </a:r>
            <a:r>
              <a:rPr lang="fa-IR" dirty="0" smtClean="0">
                <a:cs typeface="B Koodak" panose="00000700000000000000" pitchFamily="2" charset="-78"/>
              </a:rPr>
              <a:t> (</a:t>
            </a:r>
            <a:r>
              <a:rPr lang="fa-IR" dirty="0">
                <a:cs typeface="B Koodak" panose="00000700000000000000" pitchFamily="2" charset="-78"/>
              </a:rPr>
              <a:t>حداکثرتا 24 ساعت پس ازدستورات تلفنی ).</a:t>
            </a:r>
            <a:endParaRPr lang="en-US" dirty="0">
              <a:cs typeface="B Koodak" panose="00000700000000000000" pitchFamily="2" charset="-78"/>
            </a:endParaRPr>
          </a:p>
          <a:p>
            <a:endParaRPr lang="fa-IR" dirty="0"/>
          </a:p>
        </p:txBody>
      </p:sp>
      <p:sp>
        <p:nvSpPr>
          <p:cNvPr id="4" name="Title 1"/>
          <p:cNvSpPr>
            <a:spLocks noGrp="1"/>
          </p:cNvSpPr>
          <p:nvPr>
            <p:ph type="title"/>
          </p:nvPr>
        </p:nvSpPr>
        <p:spPr>
          <a:xfrm>
            <a:off x="280656" y="0"/>
            <a:ext cx="7459696" cy="836712"/>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راهنمای </a:t>
            </a:r>
            <a:r>
              <a:rPr lang="fa-IR" sz="2800" b="1" dirty="0" smtClean="0">
                <a:solidFill>
                  <a:schemeClr val="bg1"/>
                </a:solidFill>
                <a:cs typeface="B Titr" panose="00000700000000000000" pitchFamily="2" charset="-78"/>
              </a:rPr>
              <a:t>گزارشات تلفنی</a:t>
            </a:r>
            <a:r>
              <a:rPr lang="en-US" sz="2800" dirty="0">
                <a:cs typeface="B Titr" panose="00000700000000000000" pitchFamily="2" charset="-78"/>
              </a:rPr>
              <a:t/>
            </a:r>
            <a:br>
              <a:rPr lang="en-US" sz="2800" dirty="0">
                <a:cs typeface="B Titr" panose="00000700000000000000" pitchFamily="2" charset="-78"/>
              </a:rPr>
            </a:br>
            <a:endParaRPr lang="fa-IR" sz="2800" dirty="0">
              <a:cs typeface="B Titr" panose="00000700000000000000" pitchFamily="2" charset="-78"/>
            </a:endParaRPr>
          </a:p>
        </p:txBody>
      </p:sp>
    </p:spTree>
    <p:extLst>
      <p:ext uri="{BB962C8B-B14F-4D97-AF65-F5344CB8AC3E}">
        <p14:creationId xmlns:p14="http://schemas.microsoft.com/office/powerpoint/2010/main" val="721012090"/>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16" y="30105"/>
            <a:ext cx="7559436" cy="734599"/>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گزارش حوادث</a:t>
            </a:r>
            <a:endParaRPr lang="fa-IR" sz="2800" dirty="0">
              <a:solidFill>
                <a:schemeClr val="bg1"/>
              </a:solidFill>
              <a:cs typeface="B Titr" panose="00000700000000000000" pitchFamily="2" charset="-78"/>
            </a:endParaRPr>
          </a:p>
        </p:txBody>
      </p:sp>
      <p:sp>
        <p:nvSpPr>
          <p:cNvPr id="3" name="Content Placeholder 2"/>
          <p:cNvSpPr>
            <a:spLocks noGrp="1"/>
          </p:cNvSpPr>
          <p:nvPr>
            <p:ph idx="1"/>
          </p:nvPr>
        </p:nvSpPr>
        <p:spPr>
          <a:xfrm>
            <a:off x="560138" y="1052736"/>
            <a:ext cx="8583862" cy="4968552"/>
          </a:xfrm>
        </p:spPr>
        <p:txBody>
          <a:bodyPr>
            <a:normAutofit lnSpcReduction="10000"/>
          </a:bodyPr>
          <a:lstStyle/>
          <a:p>
            <a:pPr marL="0" indent="0">
              <a:lnSpc>
                <a:spcPct val="200000"/>
              </a:lnSpc>
              <a:buNone/>
            </a:pPr>
            <a:r>
              <a:rPr lang="fa-IR" sz="2400" dirty="0" smtClean="0">
                <a:cs typeface="B Koodak" panose="00000700000000000000" pitchFamily="2" charset="-78"/>
              </a:rPr>
              <a:t>1 - هرگونه </a:t>
            </a:r>
            <a:r>
              <a:rPr lang="fa-IR" sz="2400" dirty="0">
                <a:cs typeface="B Koodak" panose="00000700000000000000" pitchFamily="2" charset="-78"/>
              </a:rPr>
              <a:t>اقداماتی که توسط پرستار، پزشک ویا سایرهمکاران برای حادثه دیده صورت  گرفته  گزارش داده شود.</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2 - برای </a:t>
            </a:r>
            <a:r>
              <a:rPr lang="fa-IR" sz="2400" dirty="0">
                <a:cs typeface="B Koodak" panose="00000700000000000000" pitchFamily="2" charset="-78"/>
              </a:rPr>
              <a:t>حادثه تفسیروتعبیرنوشته نشود.</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3 - حادثه </a:t>
            </a:r>
            <a:r>
              <a:rPr lang="fa-IR" sz="2400" dirty="0">
                <a:cs typeface="B Koodak" panose="00000700000000000000" pitchFamily="2" charset="-78"/>
              </a:rPr>
              <a:t>باید هرچه سریعتربه مسئول مربوطه گزارش شود.</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4 - گزارش </a:t>
            </a:r>
            <a:r>
              <a:rPr lang="fa-IR" sz="2400" dirty="0">
                <a:cs typeface="B Koodak" panose="00000700000000000000" pitchFamily="2" charset="-78"/>
              </a:rPr>
              <a:t>حادثه باید با شماره مخصوص نوشته وحفظ گردد.</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5 - گزارش </a:t>
            </a:r>
            <a:r>
              <a:rPr lang="fa-IR" sz="2400" dirty="0">
                <a:cs typeface="B Koodak" panose="00000700000000000000" pitchFamily="2" charset="-78"/>
              </a:rPr>
              <a:t>نباید کپی شود.</a:t>
            </a:r>
            <a:endParaRPr lang="en-US" sz="2400" dirty="0">
              <a:cs typeface="B Koodak" panose="00000700000000000000" pitchFamily="2" charset="-78"/>
            </a:endParaRPr>
          </a:p>
          <a:p>
            <a:endParaRPr lang="fa-IR" dirty="0"/>
          </a:p>
        </p:txBody>
      </p:sp>
    </p:spTree>
    <p:extLst>
      <p:ext uri="{BB962C8B-B14F-4D97-AF65-F5344CB8AC3E}">
        <p14:creationId xmlns:p14="http://schemas.microsoft.com/office/powerpoint/2010/main" val="416020113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24744"/>
            <a:ext cx="8871894" cy="5544616"/>
          </a:xfrm>
        </p:spPr>
        <p:txBody>
          <a:bodyPr>
            <a:normAutofit/>
          </a:bodyPr>
          <a:lstStyle/>
          <a:p>
            <a:pPr marL="0" indent="0">
              <a:lnSpc>
                <a:spcPct val="200000"/>
              </a:lnSpc>
              <a:buNone/>
            </a:pPr>
            <a:r>
              <a:rPr lang="fa-IR" sz="2400" dirty="0" smtClean="0">
                <a:cs typeface="B Koodak" panose="00000700000000000000" pitchFamily="2" charset="-78"/>
              </a:rPr>
              <a:t>6 - هدف </a:t>
            </a:r>
            <a:r>
              <a:rPr lang="fa-IR" sz="2400" dirty="0">
                <a:cs typeface="B Koodak" panose="00000700000000000000" pitchFamily="2" charset="-78"/>
              </a:rPr>
              <a:t>ازگزارش حوادث ، شناسائی خطرات وپیشگیری ازآن درآینده می باشد وبرای ارتقاء کیفی کارپرستاران استفاده می شود. پرستاران موظفند با سیاستها و قوانین مرکزدرمانی در رابطه با گزارش حوادث آشنا بوده و در مواقع لزوم ازآن بهره گیرند.</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7 - درنوشتن </a:t>
            </a:r>
            <a:r>
              <a:rPr lang="fa-IR" sz="2400" dirty="0">
                <a:cs typeface="B Koodak" panose="00000700000000000000" pitchFamily="2" charset="-78"/>
              </a:rPr>
              <a:t>گزارش حوادث موارد زیر باید رعایت شود :</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8 - نوشتن </a:t>
            </a:r>
            <a:r>
              <a:rPr lang="fa-IR" sz="2400" dirty="0">
                <a:cs typeface="B Koodak" panose="00000700000000000000" pitchFamily="2" charset="-78"/>
              </a:rPr>
              <a:t>نام پرستاری که حادثه را دیده و با آن روبرو شده است.</a:t>
            </a:r>
            <a:endParaRPr lang="en-US" sz="2400" dirty="0">
              <a:cs typeface="B Koodak" panose="00000700000000000000" pitchFamily="2" charset="-78"/>
            </a:endParaRPr>
          </a:p>
          <a:p>
            <a:pPr marL="0" indent="0">
              <a:lnSpc>
                <a:spcPct val="200000"/>
              </a:lnSpc>
              <a:spcAft>
                <a:spcPts val="800"/>
              </a:spcAft>
              <a:buNone/>
            </a:pPr>
            <a:r>
              <a:rPr lang="fa-IR" sz="2400" dirty="0" smtClean="0">
                <a:latin typeface="Tahoma" panose="020B0604030504040204" pitchFamily="34" charset="0"/>
                <a:ea typeface="Times New Roman" panose="02020603050405020304" pitchFamily="18" charset="0"/>
                <a:cs typeface="B Koodak" panose="00000700000000000000" pitchFamily="2" charset="-78"/>
              </a:rPr>
              <a:t>9 - به </a:t>
            </a:r>
            <a:r>
              <a:rPr lang="fa-IR" sz="2400" dirty="0">
                <a:latin typeface="Tahoma" panose="020B0604030504040204" pitchFamily="34" charset="0"/>
                <a:ea typeface="Times New Roman" panose="02020603050405020304" pitchFamily="18" charset="0"/>
                <a:cs typeface="B Koodak" panose="00000700000000000000" pitchFamily="2" charset="-78"/>
              </a:rPr>
              <a:t>طورمختصرودقیق وکاملا عینی حادثه شرح داده شود.</a:t>
            </a:r>
            <a:endParaRPr lang="en-US" sz="2400" dirty="0">
              <a:latin typeface="Calibri" panose="020F0502020204030204" pitchFamily="34" charset="0"/>
              <a:ea typeface="Calibri" panose="020F0502020204030204" pitchFamily="34" charset="0"/>
              <a:cs typeface="B Koodak" panose="00000700000000000000" pitchFamily="2" charset="-78"/>
            </a:endParaRPr>
          </a:p>
          <a:p>
            <a:endParaRPr lang="fa-IR" dirty="0"/>
          </a:p>
        </p:txBody>
      </p:sp>
      <p:sp>
        <p:nvSpPr>
          <p:cNvPr id="4" name="Title 1"/>
          <p:cNvSpPr>
            <a:spLocks noGrp="1"/>
          </p:cNvSpPr>
          <p:nvPr>
            <p:ph type="title"/>
          </p:nvPr>
        </p:nvSpPr>
        <p:spPr>
          <a:xfrm>
            <a:off x="107504" y="30105"/>
            <a:ext cx="7559436" cy="734599"/>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گزارش حوادث</a:t>
            </a:r>
            <a:endParaRPr lang="fa-IR" sz="2800" dirty="0">
              <a:solidFill>
                <a:schemeClr val="bg1"/>
              </a:solidFill>
              <a:cs typeface="B Titr" panose="00000700000000000000" pitchFamily="2" charset="-78"/>
            </a:endParaRPr>
          </a:p>
        </p:txBody>
      </p:sp>
    </p:spTree>
    <p:extLst>
      <p:ext uri="{BB962C8B-B14F-4D97-AF65-F5344CB8AC3E}">
        <p14:creationId xmlns:p14="http://schemas.microsoft.com/office/powerpoint/2010/main" val="399462518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04" y="-27384"/>
            <a:ext cx="7560840" cy="648072"/>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گزارش نویسی گام به گام</a:t>
            </a:r>
            <a:r>
              <a:rPr lang="en-US" sz="2800" dirty="0">
                <a:solidFill>
                  <a:schemeClr val="bg1"/>
                </a:solidFill>
                <a:cs typeface="B Titr" panose="00000700000000000000" pitchFamily="2" charset="-78"/>
              </a:rPr>
              <a:t/>
            </a:r>
            <a:br>
              <a:rPr lang="en-US" sz="2800" dirty="0">
                <a:solidFill>
                  <a:schemeClr val="bg1"/>
                </a:solidFill>
                <a:cs typeface="B Titr" panose="00000700000000000000" pitchFamily="2" charset="-78"/>
              </a:rPr>
            </a:br>
            <a:endParaRPr lang="fa-IR" sz="2800" dirty="0">
              <a:solidFill>
                <a:schemeClr val="bg1"/>
              </a:solidFill>
              <a:cs typeface="B Titr" panose="00000700000000000000" pitchFamily="2" charset="-78"/>
            </a:endParaRPr>
          </a:p>
        </p:txBody>
      </p:sp>
      <p:sp>
        <p:nvSpPr>
          <p:cNvPr id="3" name="Content Placeholder 2"/>
          <p:cNvSpPr>
            <a:spLocks noGrp="1"/>
          </p:cNvSpPr>
          <p:nvPr>
            <p:ph idx="1"/>
          </p:nvPr>
        </p:nvSpPr>
        <p:spPr>
          <a:xfrm>
            <a:off x="168804" y="646906"/>
            <a:ext cx="8943902" cy="5805264"/>
          </a:xfrm>
        </p:spPr>
        <p:txBody>
          <a:bodyPr>
            <a:normAutofit fontScale="77500" lnSpcReduction="20000"/>
          </a:bodyPr>
          <a:lstStyle/>
          <a:p>
            <a:pPr marL="0" indent="0" algn="ctr">
              <a:buNone/>
            </a:pPr>
            <a:endParaRPr lang="fa-IR" sz="2400" dirty="0" smtClean="0">
              <a:cs typeface="B Koodak" panose="00000700000000000000" pitchFamily="2" charset="-78"/>
            </a:endParaRPr>
          </a:p>
          <a:p>
            <a:pPr marL="0" indent="0">
              <a:buNone/>
            </a:pPr>
            <a:r>
              <a:rPr lang="fa-IR" sz="2400" dirty="0" smtClean="0">
                <a:cs typeface="B Koodak" panose="00000700000000000000" pitchFamily="2" charset="-78"/>
              </a:rPr>
              <a:t>1</a:t>
            </a:r>
            <a:r>
              <a:rPr lang="fa-IR" sz="2800" dirty="0" smtClean="0">
                <a:cs typeface="B Koodak" panose="00000700000000000000" pitchFamily="2" charset="-78"/>
              </a:rPr>
              <a:t>- </a:t>
            </a:r>
            <a:r>
              <a:rPr lang="fa-IR" sz="2400" dirty="0" smtClean="0">
                <a:cs typeface="B Koodak" panose="00000700000000000000" pitchFamily="2" charset="-78"/>
              </a:rPr>
              <a:t>قید </a:t>
            </a:r>
            <a:r>
              <a:rPr lang="fa-IR" sz="2400" dirty="0">
                <a:cs typeface="B Koodak" panose="00000700000000000000" pitchFamily="2" charset="-78"/>
              </a:rPr>
              <a:t>ساعت و تاریخ بستری مهم است.</a:t>
            </a:r>
            <a:endParaRPr lang="en-US" sz="2400" dirty="0">
              <a:cs typeface="B Koodak" panose="00000700000000000000" pitchFamily="2" charset="-78"/>
            </a:endParaRPr>
          </a:p>
          <a:p>
            <a:pPr marL="0" indent="0">
              <a:lnSpc>
                <a:spcPct val="210000"/>
              </a:lnSpc>
              <a:buNone/>
            </a:pPr>
            <a:r>
              <a:rPr lang="fa-IR" sz="2400" dirty="0" smtClean="0">
                <a:cs typeface="B Koodak" panose="00000700000000000000" pitchFamily="2" charset="-78"/>
              </a:rPr>
              <a:t>2 - شر </a:t>
            </a:r>
            <a:r>
              <a:rPr lang="fa-IR" sz="2400" dirty="0">
                <a:cs typeface="B Koodak" panose="00000700000000000000" pitchFamily="2" charset="-78"/>
              </a:rPr>
              <a:t>ح حال: شامل سن، جنس، وضعیت تأهل، مشکلات بالقوه و موجود و این که مشکل فعلی از چه زمانی شروع شده، چه شدتی داشته و چه سیستم­هایی از بدن را دربردارد.</a:t>
            </a:r>
            <a:endParaRPr lang="en-US" sz="2400" dirty="0">
              <a:cs typeface="B Koodak" panose="00000700000000000000" pitchFamily="2" charset="-78"/>
            </a:endParaRPr>
          </a:p>
          <a:p>
            <a:pPr marL="0" indent="0">
              <a:lnSpc>
                <a:spcPct val="210000"/>
              </a:lnSpc>
              <a:buNone/>
            </a:pPr>
            <a:r>
              <a:rPr lang="fa-IR" sz="2400" dirty="0" smtClean="0">
                <a:cs typeface="B Koodak" panose="00000700000000000000" pitchFamily="2" charset="-78"/>
              </a:rPr>
              <a:t>3 - سابقه </a:t>
            </a:r>
            <a:r>
              <a:rPr lang="fa-IR" sz="2400" dirty="0">
                <a:cs typeface="B Koodak" panose="00000700000000000000" pitchFamily="2" charset="-78"/>
              </a:rPr>
              <a:t>بستری، عمل جراحی، سابقه خانوادگی</a:t>
            </a:r>
            <a:endParaRPr lang="en-US" sz="2400" dirty="0">
              <a:cs typeface="B Koodak" panose="00000700000000000000" pitchFamily="2" charset="-78"/>
            </a:endParaRPr>
          </a:p>
          <a:p>
            <a:pPr marL="0" indent="0">
              <a:lnSpc>
                <a:spcPct val="210000"/>
              </a:lnSpc>
              <a:buNone/>
            </a:pPr>
            <a:r>
              <a:rPr lang="fa-IR" sz="2400" dirty="0" smtClean="0">
                <a:cs typeface="B Koodak" panose="00000700000000000000" pitchFamily="2" charset="-78"/>
              </a:rPr>
              <a:t>4 - نام </a:t>
            </a:r>
            <a:r>
              <a:rPr lang="fa-IR" sz="2400" dirty="0">
                <a:cs typeface="B Koodak" panose="00000700000000000000" pitchFamily="2" charset="-78"/>
              </a:rPr>
              <a:t>پزشک، محل ارجاع،  ثبت ساعت اطلاع به پزشک، ثبت ساعت ویزیت پزشک</a:t>
            </a:r>
            <a:endParaRPr lang="en-US" sz="2400" dirty="0">
              <a:cs typeface="B Koodak" panose="00000700000000000000" pitchFamily="2" charset="-78"/>
            </a:endParaRPr>
          </a:p>
          <a:p>
            <a:pPr marL="0" indent="0">
              <a:lnSpc>
                <a:spcPct val="210000"/>
              </a:lnSpc>
              <a:buNone/>
            </a:pPr>
            <a:r>
              <a:rPr lang="fa-IR" sz="2400" dirty="0" smtClean="0">
                <a:cs typeface="B Koodak" panose="00000700000000000000" pitchFamily="2" charset="-78"/>
              </a:rPr>
              <a:t>5 - ثبت </a:t>
            </a:r>
            <a:r>
              <a:rPr lang="fa-IR" sz="2400" dirty="0">
                <a:cs typeface="B Koodak" panose="00000700000000000000" pitchFamily="2" charset="-78"/>
              </a:rPr>
              <a:t>دقیق علائم حیاتی، علائم  ذهنی و عینی و </a:t>
            </a:r>
            <a:r>
              <a:rPr lang="fa-IR" sz="2400" dirty="0" smtClean="0">
                <a:cs typeface="B Koodak" panose="00000700000000000000" pitchFamily="2" charset="-78"/>
              </a:rPr>
              <a:t>حسی و وضعیت روحی و روانی </a:t>
            </a:r>
            <a:r>
              <a:rPr lang="fa-IR" sz="2400" dirty="0">
                <a:cs typeface="B Koodak" panose="00000700000000000000" pitchFamily="2" charset="-78"/>
              </a:rPr>
              <a:t>بیمار باید بگونه ای مطلوب گزارش گردد.</a:t>
            </a:r>
            <a:endParaRPr lang="en-US" sz="2400" dirty="0">
              <a:cs typeface="B Koodak" panose="00000700000000000000" pitchFamily="2" charset="-78"/>
            </a:endParaRPr>
          </a:p>
          <a:p>
            <a:pPr marL="0" indent="0">
              <a:lnSpc>
                <a:spcPct val="210000"/>
              </a:lnSpc>
              <a:buNone/>
            </a:pPr>
            <a:r>
              <a:rPr lang="fa-IR" sz="2400" dirty="0" smtClean="0">
                <a:cs typeface="B Koodak" panose="00000700000000000000" pitchFamily="2" charset="-78"/>
              </a:rPr>
              <a:t>6 - ثبت </a:t>
            </a:r>
            <a:r>
              <a:rPr lang="fa-IR" sz="2400" dirty="0">
                <a:cs typeface="B Koodak" panose="00000700000000000000" pitchFamily="2" charset="-78"/>
              </a:rPr>
              <a:t>اقدامات انجام شده شامل آزمایشات، داروها ( شامل  نام دارو، دوز دارو، راه مصرف و نام پرستار) گرافی­ها، مشاوره­ها و </a:t>
            </a:r>
            <a:r>
              <a:rPr lang="en-US" sz="2400" dirty="0">
                <a:cs typeface="B Koodak" panose="00000700000000000000" pitchFamily="2" charset="-78"/>
              </a:rPr>
              <a:t>EKG</a:t>
            </a:r>
            <a:r>
              <a:rPr lang="fa-IR" sz="2400" dirty="0">
                <a:cs typeface="B Koodak" panose="00000700000000000000" pitchFamily="2" charset="-78"/>
              </a:rPr>
              <a:t>، ویزیت پزشک و در مجموع ثبت موارد قابل پیگیری لازم است.</a:t>
            </a:r>
            <a:endParaRPr lang="en-US" sz="2400" dirty="0">
              <a:cs typeface="B Koodak" panose="00000700000000000000" pitchFamily="2" charset="-78"/>
            </a:endParaRPr>
          </a:p>
          <a:p>
            <a:endParaRPr lang="fa-IR" dirty="0"/>
          </a:p>
        </p:txBody>
      </p:sp>
      <p:sp>
        <p:nvSpPr>
          <p:cNvPr id="4" name="TextBox 3"/>
          <p:cNvSpPr txBox="1"/>
          <p:nvPr/>
        </p:nvSpPr>
        <p:spPr>
          <a:xfrm>
            <a:off x="2555776" y="519063"/>
            <a:ext cx="2880320" cy="461665"/>
          </a:xfrm>
          <a:prstGeom prst="rect">
            <a:avLst/>
          </a:prstGeom>
          <a:solidFill>
            <a:schemeClr val="accent5">
              <a:lumMod val="60000"/>
              <a:lumOff val="40000"/>
            </a:schemeClr>
          </a:solidFill>
        </p:spPr>
        <p:txBody>
          <a:bodyPr wrap="square" rtlCol="1">
            <a:spAutoFit/>
          </a:bodyPr>
          <a:lstStyle/>
          <a:p>
            <a:pPr algn="ctr"/>
            <a:r>
              <a:rPr lang="fa-IR" sz="2400" b="1" dirty="0">
                <a:solidFill>
                  <a:schemeClr val="bg1"/>
                </a:solidFill>
                <a:cs typeface="B Titr" panose="00000700000000000000" pitchFamily="2" charset="-78"/>
              </a:rPr>
              <a:t>گزارش بدو ورود </a:t>
            </a:r>
            <a:endParaRPr lang="fa-IR" sz="2400" dirty="0">
              <a:solidFill>
                <a:schemeClr val="bg1"/>
              </a:solidFill>
              <a:cs typeface="B Titr" panose="00000700000000000000" pitchFamily="2" charset="-78"/>
            </a:endParaRPr>
          </a:p>
        </p:txBody>
      </p:sp>
    </p:spTree>
    <p:extLst>
      <p:ext uri="{BB962C8B-B14F-4D97-AF65-F5344CB8AC3E}">
        <p14:creationId xmlns:p14="http://schemas.microsoft.com/office/powerpoint/2010/main" val="391199863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06" y="44624"/>
            <a:ext cx="7586946" cy="720080"/>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گزارش قبل از </a:t>
            </a:r>
            <a:r>
              <a:rPr lang="fa-IR" sz="2800" b="1" dirty="0" smtClean="0">
                <a:solidFill>
                  <a:schemeClr val="bg1"/>
                </a:solidFill>
                <a:cs typeface="B Titr" panose="00000700000000000000" pitchFamily="2" charset="-78"/>
              </a:rPr>
              <a:t>عمل</a:t>
            </a:r>
            <a:r>
              <a:rPr lang="en-US" dirty="0">
                <a:solidFill>
                  <a:schemeClr val="bg1"/>
                </a:solidFill>
              </a:rPr>
              <a:t/>
            </a:r>
            <a:br>
              <a:rPr lang="en-US" dirty="0">
                <a:solidFill>
                  <a:schemeClr val="bg1"/>
                </a:solidFill>
              </a:rPr>
            </a:br>
            <a:endParaRPr lang="fa-IR" dirty="0">
              <a:solidFill>
                <a:schemeClr val="bg1"/>
              </a:solidFill>
            </a:endParaRPr>
          </a:p>
        </p:txBody>
      </p:sp>
      <p:sp>
        <p:nvSpPr>
          <p:cNvPr id="3" name="Content Placeholder 2"/>
          <p:cNvSpPr>
            <a:spLocks noGrp="1"/>
          </p:cNvSpPr>
          <p:nvPr>
            <p:ph idx="1"/>
          </p:nvPr>
        </p:nvSpPr>
        <p:spPr>
          <a:xfrm>
            <a:off x="153406" y="980728"/>
            <a:ext cx="8784976" cy="5733256"/>
          </a:xfrm>
        </p:spPr>
        <p:txBody>
          <a:bodyPr>
            <a:normAutofit fontScale="92500"/>
          </a:bodyPr>
          <a:lstStyle/>
          <a:p>
            <a:pPr marL="0" indent="0">
              <a:lnSpc>
                <a:spcPct val="150000"/>
              </a:lnSpc>
              <a:buNone/>
            </a:pPr>
            <a:r>
              <a:rPr lang="fa-IR" sz="2400" dirty="0" smtClean="0">
                <a:cs typeface="B Koodak" panose="00000700000000000000" pitchFamily="2" charset="-78"/>
              </a:rPr>
              <a:t>1 - ثبت </a:t>
            </a:r>
            <a:r>
              <a:rPr lang="fa-IR" sz="2400" dirty="0">
                <a:cs typeface="B Koodak" panose="00000700000000000000" pitchFamily="2" charset="-78"/>
              </a:rPr>
              <a:t>ساعت تحویل بیمار به اطاق عمل و نحوه انتقال ( برانکارد، صندلی چرخدار و غیره )</a:t>
            </a:r>
            <a:endParaRPr lang="en-US" sz="2400" dirty="0">
              <a:cs typeface="B Koodak" panose="00000700000000000000" pitchFamily="2" charset="-78"/>
            </a:endParaRPr>
          </a:p>
          <a:p>
            <a:pPr marL="0" indent="0">
              <a:lnSpc>
                <a:spcPct val="150000"/>
              </a:lnSpc>
              <a:buNone/>
            </a:pPr>
            <a:r>
              <a:rPr lang="fa-IR" sz="2400" dirty="0" smtClean="0">
                <a:cs typeface="B Koodak" panose="00000700000000000000" pitchFamily="2" charset="-78"/>
              </a:rPr>
              <a:t>2 - ثبت</a:t>
            </a:r>
            <a:r>
              <a:rPr lang="fa-IR" sz="2400" dirty="0">
                <a:cs typeface="B Koodak" panose="00000700000000000000" pitchFamily="2" charset="-78"/>
              </a:rPr>
              <a:t>  علائم حیاتی نهایی قبل از تحویل به اطاق عمل</a:t>
            </a:r>
            <a:endParaRPr lang="en-US" sz="2400" dirty="0">
              <a:cs typeface="B Koodak" panose="00000700000000000000" pitchFamily="2" charset="-78"/>
            </a:endParaRPr>
          </a:p>
          <a:p>
            <a:pPr marL="0" indent="0">
              <a:lnSpc>
                <a:spcPct val="150000"/>
              </a:lnSpc>
              <a:buNone/>
            </a:pPr>
            <a:r>
              <a:rPr lang="fa-IR" sz="2400" dirty="0" smtClean="0">
                <a:cs typeface="B Koodak" panose="00000700000000000000" pitchFamily="2" charset="-78"/>
              </a:rPr>
              <a:t>3 - ثبت </a:t>
            </a:r>
            <a:r>
              <a:rPr lang="fa-IR" sz="2400" dirty="0">
                <a:cs typeface="B Koodak" panose="00000700000000000000" pitchFamily="2" charset="-78"/>
              </a:rPr>
              <a:t>وضعیت عمومی بیمار با قید </a:t>
            </a:r>
            <a:r>
              <a:rPr lang="fa-IR" sz="2400" dirty="0" smtClean="0">
                <a:cs typeface="B Koodak" panose="00000700000000000000" pitchFamily="2" charset="-78"/>
              </a:rPr>
              <a:t>سطح هوشیاری و علایم حیاتی</a:t>
            </a:r>
            <a:endParaRPr lang="en-US" sz="2400" dirty="0">
              <a:cs typeface="B Koodak" panose="00000700000000000000" pitchFamily="2" charset="-78"/>
            </a:endParaRPr>
          </a:p>
          <a:p>
            <a:pPr marL="0" indent="0">
              <a:lnSpc>
                <a:spcPct val="150000"/>
              </a:lnSpc>
              <a:buNone/>
            </a:pPr>
            <a:r>
              <a:rPr lang="fa-IR" sz="2400" dirty="0" smtClean="0">
                <a:cs typeface="B Koodak" panose="00000700000000000000" pitchFamily="2" charset="-78"/>
              </a:rPr>
              <a:t>4 - ثبت </a:t>
            </a:r>
            <a:r>
              <a:rPr lang="fa-IR" sz="2400" dirty="0">
                <a:cs typeface="B Koodak" panose="00000700000000000000" pitchFamily="2" charset="-78"/>
              </a:rPr>
              <a:t>وسایل و تجهیزات متصل به بیمار ( سندها، لوله تراشه و غیره )</a:t>
            </a:r>
            <a:endParaRPr lang="en-US" sz="2400" dirty="0">
              <a:cs typeface="B Koodak" panose="00000700000000000000" pitchFamily="2" charset="-78"/>
            </a:endParaRPr>
          </a:p>
          <a:p>
            <a:pPr marL="0" indent="0">
              <a:lnSpc>
                <a:spcPct val="150000"/>
              </a:lnSpc>
              <a:buNone/>
            </a:pPr>
            <a:r>
              <a:rPr lang="fa-IR" sz="2400" dirty="0" smtClean="0">
                <a:cs typeface="B Koodak" panose="00000700000000000000" pitchFamily="2" charset="-78"/>
              </a:rPr>
              <a:t>5 - ثبت </a:t>
            </a:r>
            <a:r>
              <a:rPr lang="fa-IR" sz="2400" dirty="0">
                <a:cs typeface="B Koodak" panose="00000700000000000000" pitchFamily="2" charset="-78"/>
              </a:rPr>
              <a:t>دستورات دارویی (پریمید) قبل از عمل</a:t>
            </a:r>
            <a:endParaRPr lang="en-US" sz="2400" dirty="0">
              <a:cs typeface="B Koodak" panose="00000700000000000000" pitchFamily="2" charset="-78"/>
            </a:endParaRPr>
          </a:p>
          <a:p>
            <a:pPr marL="0" indent="0">
              <a:lnSpc>
                <a:spcPct val="150000"/>
              </a:lnSpc>
              <a:buNone/>
            </a:pPr>
            <a:r>
              <a:rPr lang="fa-IR" sz="2400" dirty="0" smtClean="0">
                <a:cs typeface="B Koodak" panose="00000700000000000000" pitchFamily="2" charset="-78"/>
              </a:rPr>
              <a:t>6 - آمادگی </a:t>
            </a:r>
            <a:r>
              <a:rPr lang="fa-IR" sz="2400" dirty="0">
                <a:cs typeface="B Koodak" panose="00000700000000000000" pitchFamily="2" charset="-78"/>
              </a:rPr>
              <a:t>انجام شده (انما، شیو و غیره</a:t>
            </a:r>
            <a:r>
              <a:rPr lang="fa-IR" sz="2400" dirty="0" smtClean="0">
                <a:cs typeface="B Koodak" panose="00000700000000000000" pitchFamily="2" charset="-78"/>
              </a:rPr>
              <a:t>) و  اشاره به وجود یا عدم وجود رضایت آگاهانه</a:t>
            </a:r>
            <a:endParaRPr lang="en-US" sz="2400" dirty="0">
              <a:cs typeface="B Koodak" panose="00000700000000000000" pitchFamily="2" charset="-78"/>
            </a:endParaRPr>
          </a:p>
          <a:p>
            <a:pPr marL="0" indent="0">
              <a:lnSpc>
                <a:spcPct val="150000"/>
              </a:lnSpc>
              <a:buNone/>
            </a:pPr>
            <a:r>
              <a:rPr lang="fa-IR" sz="2400" dirty="0" smtClean="0">
                <a:cs typeface="B Koodak" panose="00000700000000000000" pitchFamily="2" charset="-78"/>
              </a:rPr>
              <a:t>7 - در </a:t>
            </a:r>
            <a:r>
              <a:rPr lang="fa-IR" sz="2400" dirty="0">
                <a:cs typeface="B Koodak" panose="00000700000000000000" pitchFamily="2" charset="-78"/>
              </a:rPr>
              <a:t>مورد سزارین ذکر سن حاملگی و علت سزارین و وضعیت جنین ثبت میشود.</a:t>
            </a:r>
            <a:endParaRPr lang="en-US" sz="2400" dirty="0">
              <a:cs typeface="B Koodak" panose="00000700000000000000" pitchFamily="2" charset="-78"/>
            </a:endParaRPr>
          </a:p>
          <a:p>
            <a:pPr marL="0" indent="0">
              <a:lnSpc>
                <a:spcPct val="150000"/>
              </a:lnSpc>
              <a:buNone/>
            </a:pPr>
            <a:r>
              <a:rPr lang="fa-IR" sz="2400" dirty="0" smtClean="0">
                <a:cs typeface="B Koodak" panose="00000700000000000000" pitchFamily="2" charset="-78"/>
              </a:rPr>
              <a:t>8 - کنترل </a:t>
            </a:r>
            <a:r>
              <a:rPr lang="fa-IR" sz="2400" dirty="0">
                <a:cs typeface="B Koodak" panose="00000700000000000000" pitchFamily="2" charset="-78"/>
              </a:rPr>
              <a:t>صدای قلب و حرکات جنین وغیره الزامی است.</a:t>
            </a:r>
            <a:endParaRPr lang="en-US" sz="2400" dirty="0">
              <a:cs typeface="B Koodak" panose="00000700000000000000" pitchFamily="2" charset="-78"/>
            </a:endParaRPr>
          </a:p>
          <a:p>
            <a:pPr marL="0" indent="0">
              <a:lnSpc>
                <a:spcPct val="150000"/>
              </a:lnSpc>
              <a:buNone/>
            </a:pPr>
            <a:r>
              <a:rPr lang="fa-IR" sz="2400" dirty="0" smtClean="0">
                <a:cs typeface="B Koodak" panose="00000700000000000000" pitchFamily="2" charset="-78"/>
              </a:rPr>
              <a:t>9 - ثبت </a:t>
            </a:r>
            <a:r>
              <a:rPr lang="fa-IR" sz="2400" dirty="0">
                <a:cs typeface="B Koodak" panose="00000700000000000000" pitchFamily="2" charset="-78"/>
              </a:rPr>
              <a:t>نام و نا م خانوادگی پرستار و امضا ءگزارشات فوق با قید ساعت و تاریخ</a:t>
            </a:r>
            <a:endParaRPr lang="en-US" sz="2400" dirty="0">
              <a:cs typeface="B Koodak" panose="00000700000000000000" pitchFamily="2" charset="-78"/>
            </a:endParaRPr>
          </a:p>
          <a:p>
            <a:endParaRPr lang="fa-IR" dirty="0"/>
          </a:p>
        </p:txBody>
      </p:sp>
    </p:spTree>
    <p:extLst>
      <p:ext uri="{BB962C8B-B14F-4D97-AF65-F5344CB8AC3E}">
        <p14:creationId xmlns:p14="http://schemas.microsoft.com/office/powerpoint/2010/main" val="202943549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9472"/>
            <a:ext cx="7531705" cy="745232"/>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گزارش </a:t>
            </a:r>
            <a:r>
              <a:rPr lang="fa-IR" sz="2800" b="1" dirty="0" smtClean="0">
                <a:solidFill>
                  <a:schemeClr val="bg1"/>
                </a:solidFill>
                <a:cs typeface="B Titr" panose="00000700000000000000" pitchFamily="2" charset="-78"/>
              </a:rPr>
              <a:t>ریکاوری</a:t>
            </a:r>
            <a:r>
              <a:rPr lang="en-US" dirty="0">
                <a:solidFill>
                  <a:schemeClr val="bg1"/>
                </a:solidFill>
              </a:rPr>
              <a:t/>
            </a:r>
            <a:br>
              <a:rPr lang="en-US" dirty="0">
                <a:solidFill>
                  <a:schemeClr val="bg1"/>
                </a:solidFill>
              </a:rPr>
            </a:br>
            <a:endParaRPr lang="fa-IR" dirty="0">
              <a:solidFill>
                <a:schemeClr val="bg1"/>
              </a:solidFill>
            </a:endParaRPr>
          </a:p>
        </p:txBody>
      </p:sp>
      <p:sp>
        <p:nvSpPr>
          <p:cNvPr id="3" name="Content Placeholder 2"/>
          <p:cNvSpPr>
            <a:spLocks noGrp="1"/>
          </p:cNvSpPr>
          <p:nvPr>
            <p:ph idx="1"/>
          </p:nvPr>
        </p:nvSpPr>
        <p:spPr>
          <a:xfrm>
            <a:off x="107504" y="1052736"/>
            <a:ext cx="8943902" cy="5760640"/>
          </a:xfrm>
        </p:spPr>
        <p:txBody>
          <a:bodyPr>
            <a:normAutofit/>
          </a:bodyPr>
          <a:lstStyle/>
          <a:p>
            <a:pPr marL="0" indent="0">
              <a:lnSpc>
                <a:spcPct val="200000"/>
              </a:lnSpc>
              <a:buNone/>
            </a:pPr>
            <a:r>
              <a:rPr lang="fa-IR" sz="2400" dirty="0" smtClean="0">
                <a:cs typeface="B Koodak" panose="00000700000000000000" pitchFamily="2" charset="-78"/>
              </a:rPr>
              <a:t>1 - ثبت </a:t>
            </a:r>
            <a:r>
              <a:rPr lang="fa-IR" sz="2400" dirty="0">
                <a:cs typeface="B Koodak" panose="00000700000000000000" pitchFamily="2" charset="-78"/>
              </a:rPr>
              <a:t>ساعت ورود به اطاق ریکاوری</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2 - ثبت </a:t>
            </a:r>
            <a:r>
              <a:rPr lang="fa-IR" sz="2400" dirty="0">
                <a:cs typeface="B Koodak" panose="00000700000000000000" pitchFamily="2" charset="-78"/>
              </a:rPr>
              <a:t>نوع عمل انجام شده</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3 - ثبت </a:t>
            </a:r>
            <a:r>
              <a:rPr lang="fa-IR" sz="2400" dirty="0">
                <a:cs typeface="B Koodak" panose="00000700000000000000" pitchFamily="2" charset="-78"/>
              </a:rPr>
              <a:t>نوع بیهوشی ، سطح هوشیاری وتاریخ شروع و پایان عمل</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4 - وضعیت </a:t>
            </a:r>
            <a:r>
              <a:rPr lang="fa-IR" sz="2400" dirty="0">
                <a:cs typeface="B Koodak" panose="00000700000000000000" pitchFamily="2" charset="-78"/>
              </a:rPr>
              <a:t>عمومی بیمار ( استفراغ ،خونریزی و... ) با قید ساعت ، نا م وامضاء پرستار</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5 - ثبت </a:t>
            </a:r>
            <a:r>
              <a:rPr lang="fa-IR" sz="2400" dirty="0">
                <a:cs typeface="B Koodak" panose="00000700000000000000" pitchFamily="2" charset="-78"/>
              </a:rPr>
              <a:t>علائم حیاتی زمان تحویل و ثبت اتصالات مربوطه مثل (</a:t>
            </a:r>
            <a:r>
              <a:rPr lang="en-US" sz="2400" dirty="0">
                <a:cs typeface="B Koodak" panose="00000700000000000000" pitchFamily="2" charset="-78"/>
              </a:rPr>
              <a:t>NGT </a:t>
            </a:r>
            <a:r>
              <a:rPr lang="fa-IR" sz="2400" dirty="0">
                <a:cs typeface="B Koodak" panose="00000700000000000000" pitchFamily="2" charset="-78"/>
              </a:rPr>
              <a:t>، </a:t>
            </a:r>
            <a:r>
              <a:rPr lang="en-US" sz="2400" dirty="0">
                <a:cs typeface="B Koodak" panose="00000700000000000000" pitchFamily="2" charset="-78"/>
              </a:rPr>
              <a:t>FC</a:t>
            </a:r>
            <a:r>
              <a:rPr lang="fa-IR" sz="2400" dirty="0">
                <a:cs typeface="B Koodak" panose="00000700000000000000" pitchFamily="2" charset="-78"/>
              </a:rPr>
              <a:t>، لوله تراشه، چست </a:t>
            </a:r>
            <a:r>
              <a:rPr lang="fa-IR" sz="2400" dirty="0" smtClean="0">
                <a:cs typeface="B Koodak" panose="00000700000000000000" pitchFamily="2" charset="-78"/>
              </a:rPr>
              <a:t>تیوب</a:t>
            </a:r>
            <a:r>
              <a:rPr lang="fa-IR" sz="2400" dirty="0">
                <a:cs typeface="B Koodak" panose="00000700000000000000" pitchFamily="2" charset="-78"/>
              </a:rPr>
              <a:t> </a:t>
            </a:r>
            <a:r>
              <a:rPr lang="fa-IR" sz="2400" dirty="0" smtClean="0">
                <a:cs typeface="B Koodak" panose="00000700000000000000" pitchFamily="2" charset="-78"/>
              </a:rPr>
              <a:t>وزنه </a:t>
            </a:r>
            <a:r>
              <a:rPr lang="fa-IR" sz="2400" dirty="0">
                <a:cs typeface="B Koodak" panose="00000700000000000000" pitchFamily="2" charset="-78"/>
              </a:rPr>
              <a:t>، هموواک... )</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6 - کنترل محل جراحی از نظر خون ریزی</a:t>
            </a:r>
            <a:endParaRPr lang="fa-IR" sz="2400" dirty="0">
              <a:cs typeface="B Koodak" panose="00000700000000000000" pitchFamily="2" charset="-78"/>
            </a:endParaRPr>
          </a:p>
        </p:txBody>
      </p:sp>
    </p:spTree>
    <p:extLst>
      <p:ext uri="{BB962C8B-B14F-4D97-AF65-F5344CB8AC3E}">
        <p14:creationId xmlns:p14="http://schemas.microsoft.com/office/powerpoint/2010/main" val="3201497277"/>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052736"/>
            <a:ext cx="8799886" cy="5760640"/>
          </a:xfrm>
        </p:spPr>
        <p:txBody>
          <a:bodyPr/>
          <a:lstStyle/>
          <a:p>
            <a:pPr marL="0" indent="0">
              <a:lnSpc>
                <a:spcPct val="200000"/>
              </a:lnSpc>
              <a:buNone/>
            </a:pPr>
            <a:r>
              <a:rPr lang="fa-IR" dirty="0">
                <a:cs typeface="B Koodak" panose="00000700000000000000" pitchFamily="2" charset="-78"/>
              </a:rPr>
              <a:t>6 - ثبت تحویل نمو نه های بیوپسی  به پرسنل یا همراه  بیما ر همراه با در خواست</a:t>
            </a:r>
            <a:endParaRPr lang="en-US" dirty="0">
              <a:cs typeface="B Koodak" panose="00000700000000000000" pitchFamily="2" charset="-78"/>
            </a:endParaRPr>
          </a:p>
          <a:p>
            <a:pPr marL="0" indent="0">
              <a:lnSpc>
                <a:spcPct val="200000"/>
              </a:lnSpc>
              <a:buNone/>
            </a:pPr>
            <a:r>
              <a:rPr lang="fa-IR" dirty="0">
                <a:cs typeface="B Koodak" panose="00000700000000000000" pitchFamily="2" charset="-78"/>
              </a:rPr>
              <a:t>7 - ثبت هر گونه مشکلات نامطلوب و نا خواسته که در اطاق عمل اتفاق افتاده است ومی تواند برروی مراقبت بعداز عمل موثر باشد.  </a:t>
            </a:r>
            <a:endParaRPr lang="en-US" dirty="0">
              <a:cs typeface="B Koodak" panose="00000700000000000000" pitchFamily="2" charset="-78"/>
            </a:endParaRPr>
          </a:p>
          <a:p>
            <a:pPr marL="0" indent="0">
              <a:lnSpc>
                <a:spcPct val="200000"/>
              </a:lnSpc>
              <a:buNone/>
            </a:pPr>
            <a:r>
              <a:rPr lang="fa-IR" dirty="0">
                <a:cs typeface="B Koodak" panose="00000700000000000000" pitchFamily="2" charset="-78"/>
              </a:rPr>
              <a:t>8 - ثبت هر مدا خله  یا ارزیابی که در زمان کوتاهی پس از انتقال با ید تو سط پرستار بعدی فورا صورت گیرد.  </a:t>
            </a:r>
            <a:endParaRPr lang="en-US" dirty="0">
              <a:cs typeface="B Koodak" panose="00000700000000000000" pitchFamily="2" charset="-78"/>
            </a:endParaRPr>
          </a:p>
          <a:p>
            <a:pPr marL="0" indent="0">
              <a:lnSpc>
                <a:spcPct val="200000"/>
              </a:lnSpc>
              <a:buNone/>
            </a:pPr>
            <a:r>
              <a:rPr lang="fa-IR" dirty="0">
                <a:cs typeface="B Koodak" panose="00000700000000000000" pitchFamily="2" charset="-78"/>
              </a:rPr>
              <a:t>9 - در سزارین ثبت جنس نوزاد و آپگار، آنومالی ظاهری ویا به ظاهر سا لم ثبت شود</a:t>
            </a:r>
            <a:r>
              <a:rPr lang="fa-IR" dirty="0"/>
              <a:t>.</a:t>
            </a:r>
            <a:endParaRPr lang="en-US" dirty="0"/>
          </a:p>
          <a:p>
            <a:pPr>
              <a:lnSpc>
                <a:spcPct val="200000"/>
              </a:lnSpc>
            </a:pPr>
            <a:endParaRPr lang="fa-IR" dirty="0"/>
          </a:p>
        </p:txBody>
      </p:sp>
      <p:sp>
        <p:nvSpPr>
          <p:cNvPr id="4" name="Title 1"/>
          <p:cNvSpPr>
            <a:spLocks noGrp="1"/>
          </p:cNvSpPr>
          <p:nvPr>
            <p:ph type="title"/>
          </p:nvPr>
        </p:nvSpPr>
        <p:spPr>
          <a:xfrm>
            <a:off x="179512" y="19472"/>
            <a:ext cx="7531705" cy="745232"/>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گزارش </a:t>
            </a:r>
            <a:r>
              <a:rPr lang="fa-IR" sz="2800" b="1" dirty="0" smtClean="0">
                <a:solidFill>
                  <a:schemeClr val="bg1"/>
                </a:solidFill>
                <a:cs typeface="B Titr" panose="00000700000000000000" pitchFamily="2" charset="-78"/>
              </a:rPr>
              <a:t>ریکاوری</a:t>
            </a:r>
            <a:r>
              <a:rPr lang="en-US" dirty="0">
                <a:solidFill>
                  <a:schemeClr val="bg1"/>
                </a:solidFill>
              </a:rPr>
              <a:t/>
            </a:r>
            <a:br>
              <a:rPr lang="en-US" dirty="0">
                <a:solidFill>
                  <a:schemeClr val="bg1"/>
                </a:solidFill>
              </a:rPr>
            </a:br>
            <a:endParaRPr lang="fa-IR" dirty="0">
              <a:solidFill>
                <a:schemeClr val="bg1"/>
              </a:solidFill>
            </a:endParaRPr>
          </a:p>
        </p:txBody>
      </p:sp>
    </p:spTree>
    <p:extLst>
      <p:ext uri="{BB962C8B-B14F-4D97-AF65-F5344CB8AC3E}">
        <p14:creationId xmlns:p14="http://schemas.microsoft.com/office/powerpoint/2010/main" val="420046621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639" y="44624"/>
            <a:ext cx="7603713" cy="648072"/>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گزارش بعد از </a:t>
            </a:r>
            <a:r>
              <a:rPr lang="fa-IR" sz="2800" b="1" dirty="0" smtClean="0">
                <a:solidFill>
                  <a:schemeClr val="bg1"/>
                </a:solidFill>
                <a:cs typeface="B Titr" panose="00000700000000000000" pitchFamily="2" charset="-78"/>
              </a:rPr>
              <a:t>عمل</a:t>
            </a:r>
            <a:r>
              <a:rPr lang="en-US" dirty="0">
                <a:solidFill>
                  <a:schemeClr val="bg1"/>
                </a:solidFill>
              </a:rPr>
              <a:t/>
            </a:r>
            <a:br>
              <a:rPr lang="en-US" dirty="0">
                <a:solidFill>
                  <a:schemeClr val="bg1"/>
                </a:solidFill>
              </a:rPr>
            </a:br>
            <a:endParaRPr lang="fa-IR" dirty="0">
              <a:solidFill>
                <a:schemeClr val="bg1"/>
              </a:solidFill>
            </a:endParaRPr>
          </a:p>
        </p:txBody>
      </p:sp>
      <p:sp>
        <p:nvSpPr>
          <p:cNvPr id="3" name="Content Placeholder 2"/>
          <p:cNvSpPr>
            <a:spLocks noGrp="1"/>
          </p:cNvSpPr>
          <p:nvPr>
            <p:ph idx="1"/>
          </p:nvPr>
        </p:nvSpPr>
        <p:spPr>
          <a:xfrm>
            <a:off x="0" y="1052736"/>
            <a:ext cx="9131825" cy="5805264"/>
          </a:xfrm>
        </p:spPr>
        <p:txBody>
          <a:bodyPr>
            <a:normAutofit/>
          </a:bodyPr>
          <a:lstStyle/>
          <a:p>
            <a:pPr marL="0" indent="0">
              <a:lnSpc>
                <a:spcPct val="200000"/>
              </a:lnSpc>
              <a:buNone/>
            </a:pPr>
            <a:r>
              <a:rPr lang="fa-IR" sz="2400" dirty="0" smtClean="0">
                <a:cs typeface="B Koodak" panose="00000700000000000000" pitchFamily="2" charset="-78"/>
              </a:rPr>
              <a:t>1 - ساعت </a:t>
            </a:r>
            <a:r>
              <a:rPr lang="fa-IR" sz="2400" dirty="0">
                <a:cs typeface="B Koodak" panose="00000700000000000000" pitchFamily="2" charset="-78"/>
              </a:rPr>
              <a:t>تحویل ویا ورود به بخش</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2 - ثبت </a:t>
            </a:r>
            <a:r>
              <a:rPr lang="fa-IR" sz="2400" dirty="0">
                <a:cs typeface="B Koodak" panose="00000700000000000000" pitchFamily="2" charset="-78"/>
              </a:rPr>
              <a:t>نوع عمل انجام شده</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3 - ثبت </a:t>
            </a:r>
            <a:r>
              <a:rPr lang="fa-IR" sz="2400" dirty="0">
                <a:cs typeface="B Koodak" panose="00000700000000000000" pitchFamily="2" charset="-78"/>
              </a:rPr>
              <a:t>وضعیت عمومی با قید </a:t>
            </a:r>
            <a:r>
              <a:rPr lang="en-US" sz="2400" dirty="0">
                <a:cs typeface="B Koodak" panose="00000700000000000000" pitchFamily="2" charset="-78"/>
              </a:rPr>
              <a:t>V/S   </a:t>
            </a:r>
            <a:r>
              <a:rPr lang="fa-IR" sz="2400" dirty="0">
                <a:cs typeface="B Koodak" panose="00000700000000000000" pitchFamily="2" charset="-78"/>
              </a:rPr>
              <a:t>و سطح هوشیاری ، درد و غیره</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4 - ثبت </a:t>
            </a:r>
            <a:r>
              <a:rPr lang="fa-IR" sz="2400" dirty="0">
                <a:cs typeface="B Koodak" panose="00000700000000000000" pitchFamily="2" charset="-78"/>
              </a:rPr>
              <a:t>وضعیت درن ها و تیوب ها و سایر اتصالات بیمار از نظر کارکرد صحیح و ترشحات وپانسمان</a:t>
            </a:r>
            <a:endParaRPr lang="en-US" sz="2400" dirty="0">
              <a:cs typeface="B Koodak" panose="00000700000000000000" pitchFamily="2" charset="-78"/>
            </a:endParaRPr>
          </a:p>
          <a:p>
            <a:endParaRPr lang="fa-IR" dirty="0"/>
          </a:p>
        </p:txBody>
      </p:sp>
    </p:spTree>
    <p:extLst>
      <p:ext uri="{BB962C8B-B14F-4D97-AF65-F5344CB8AC3E}">
        <p14:creationId xmlns:p14="http://schemas.microsoft.com/office/powerpoint/2010/main" val="87082453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0"/>
            <a:ext cx="8799886" cy="5688632"/>
          </a:xfrm>
        </p:spPr>
        <p:txBody>
          <a:bodyPr>
            <a:normAutofit/>
          </a:bodyPr>
          <a:lstStyle/>
          <a:p>
            <a:pPr marL="0" indent="0">
              <a:lnSpc>
                <a:spcPct val="200000"/>
              </a:lnSpc>
              <a:buNone/>
            </a:pPr>
            <a:r>
              <a:rPr lang="fa-IR" dirty="0" smtClean="0">
                <a:cs typeface="B Koodak" panose="00000700000000000000" pitchFamily="2" charset="-78"/>
              </a:rPr>
              <a:t>5 - ثبت </a:t>
            </a:r>
            <a:r>
              <a:rPr lang="fa-IR" dirty="0">
                <a:cs typeface="B Koodak" panose="00000700000000000000" pitchFamily="2" charset="-78"/>
              </a:rPr>
              <a:t>علائم حیاتی و برون ده ادراری در ساعت اولیه</a:t>
            </a:r>
            <a:endParaRPr lang="en-US" dirty="0">
              <a:cs typeface="B Koodak" panose="00000700000000000000" pitchFamily="2" charset="-78"/>
            </a:endParaRPr>
          </a:p>
          <a:p>
            <a:pPr marL="0" indent="0">
              <a:lnSpc>
                <a:spcPct val="200000"/>
              </a:lnSpc>
              <a:buNone/>
            </a:pPr>
            <a:r>
              <a:rPr lang="fa-IR" dirty="0" smtClean="0">
                <a:cs typeface="B Koodak" panose="00000700000000000000" pitchFamily="2" charset="-78"/>
              </a:rPr>
              <a:t>6 - ثبت </a:t>
            </a:r>
            <a:r>
              <a:rPr lang="fa-IR" dirty="0">
                <a:cs typeface="B Koodak" panose="00000700000000000000" pitchFamily="2" charset="-78"/>
              </a:rPr>
              <a:t>اقدامات انجام شده و قابل پیگیری</a:t>
            </a:r>
            <a:endParaRPr lang="en-US" dirty="0">
              <a:cs typeface="B Koodak" panose="00000700000000000000" pitchFamily="2" charset="-78"/>
            </a:endParaRPr>
          </a:p>
          <a:p>
            <a:pPr marL="0" indent="0">
              <a:lnSpc>
                <a:spcPct val="200000"/>
              </a:lnSpc>
              <a:buNone/>
            </a:pPr>
            <a:r>
              <a:rPr lang="fa-IR" dirty="0" smtClean="0">
                <a:cs typeface="B Koodak" panose="00000700000000000000" pitchFamily="2" charset="-78"/>
              </a:rPr>
              <a:t>7 - در </a:t>
            </a:r>
            <a:r>
              <a:rPr lang="fa-IR" dirty="0">
                <a:cs typeface="B Koodak" panose="00000700000000000000" pitchFamily="2" charset="-78"/>
              </a:rPr>
              <a:t>سزارین ذکر ساعت تماس مادر ونوزاد و ساعت شروع تغذیه با شیر ماد ر ، استفراغ و وضعیت دفع ادرار ومدفوع نوزاد و مراقبت از بند ناف و سایر اقدامات انجام شده برای نوزاد مانند ویزیت پزشک و غیره</a:t>
            </a:r>
            <a:endParaRPr lang="en-US" dirty="0">
              <a:cs typeface="B Koodak" panose="00000700000000000000" pitchFamily="2" charset="-78"/>
            </a:endParaRPr>
          </a:p>
          <a:p>
            <a:pPr marL="0" indent="0">
              <a:lnSpc>
                <a:spcPct val="200000"/>
              </a:lnSpc>
              <a:buNone/>
            </a:pPr>
            <a:r>
              <a:rPr lang="fa-IR" dirty="0" smtClean="0">
                <a:cs typeface="B Koodak" panose="00000700000000000000" pitchFamily="2" charset="-78"/>
              </a:rPr>
              <a:t>8 - در </a:t>
            </a:r>
            <a:r>
              <a:rPr lang="fa-IR" dirty="0">
                <a:cs typeface="B Koodak" panose="00000700000000000000" pitchFamily="2" charset="-78"/>
              </a:rPr>
              <a:t>بخش زنان و زایمان گزارش نوزاد هم به دنبال گزارش مادر نوشته می شود حتی اگر نوزاد سالم باشد</a:t>
            </a:r>
            <a:r>
              <a:rPr lang="fa-IR" dirty="0"/>
              <a:t>.</a:t>
            </a:r>
            <a:endParaRPr lang="en-US" dirty="0"/>
          </a:p>
          <a:p>
            <a:endParaRPr lang="fa-IR" dirty="0"/>
          </a:p>
        </p:txBody>
      </p:sp>
      <p:sp>
        <p:nvSpPr>
          <p:cNvPr id="4" name="Title 1"/>
          <p:cNvSpPr>
            <a:spLocks noGrp="1"/>
          </p:cNvSpPr>
          <p:nvPr>
            <p:ph type="title"/>
          </p:nvPr>
        </p:nvSpPr>
        <p:spPr>
          <a:xfrm>
            <a:off x="136639" y="44624"/>
            <a:ext cx="7603713" cy="648072"/>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گزارش بعد از </a:t>
            </a:r>
            <a:r>
              <a:rPr lang="fa-IR" sz="2800" b="1" dirty="0" smtClean="0">
                <a:solidFill>
                  <a:schemeClr val="bg1"/>
                </a:solidFill>
                <a:cs typeface="B Titr" panose="00000700000000000000" pitchFamily="2" charset="-78"/>
              </a:rPr>
              <a:t>عمل</a:t>
            </a:r>
            <a:r>
              <a:rPr lang="en-US" dirty="0">
                <a:solidFill>
                  <a:schemeClr val="bg1"/>
                </a:solidFill>
              </a:rPr>
              <a:t/>
            </a:r>
            <a:br>
              <a:rPr lang="en-US" dirty="0">
                <a:solidFill>
                  <a:schemeClr val="bg1"/>
                </a:solidFill>
              </a:rPr>
            </a:br>
            <a:endParaRPr lang="fa-IR" dirty="0">
              <a:solidFill>
                <a:schemeClr val="bg1"/>
              </a:solidFill>
            </a:endParaRPr>
          </a:p>
        </p:txBody>
      </p:sp>
    </p:spTree>
    <p:extLst>
      <p:ext uri="{BB962C8B-B14F-4D97-AF65-F5344CB8AC3E}">
        <p14:creationId xmlns:p14="http://schemas.microsoft.com/office/powerpoint/2010/main" val="623024197"/>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9472"/>
            <a:ext cx="7531705" cy="816042"/>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گزارش ترخیص</a:t>
            </a:r>
            <a:endParaRPr lang="fa-IR" sz="2800" dirty="0">
              <a:solidFill>
                <a:schemeClr val="bg1"/>
              </a:solidFill>
              <a:cs typeface="B Titr" panose="00000700000000000000" pitchFamily="2" charset="-78"/>
            </a:endParaRPr>
          </a:p>
        </p:txBody>
      </p:sp>
      <p:sp>
        <p:nvSpPr>
          <p:cNvPr id="3" name="Content Placeholder 2"/>
          <p:cNvSpPr>
            <a:spLocks noGrp="1"/>
          </p:cNvSpPr>
          <p:nvPr>
            <p:ph idx="1"/>
          </p:nvPr>
        </p:nvSpPr>
        <p:spPr>
          <a:xfrm>
            <a:off x="170635" y="835514"/>
            <a:ext cx="8943902" cy="5733256"/>
          </a:xfrm>
        </p:spPr>
        <p:txBody>
          <a:bodyPr>
            <a:noAutofit/>
          </a:bodyPr>
          <a:lstStyle/>
          <a:p>
            <a:pPr marL="0" indent="0">
              <a:lnSpc>
                <a:spcPct val="200000"/>
              </a:lnSpc>
              <a:buNone/>
            </a:pPr>
            <a:r>
              <a:rPr lang="fa-IR" sz="2400" dirty="0" smtClean="0">
                <a:cs typeface="B Koodak" panose="00000700000000000000" pitchFamily="2" charset="-78"/>
              </a:rPr>
              <a:t>1 - کنترل </a:t>
            </a:r>
            <a:r>
              <a:rPr lang="fa-IR" sz="2400" dirty="0">
                <a:cs typeface="B Koodak" panose="00000700000000000000" pitchFamily="2" charset="-78"/>
              </a:rPr>
              <a:t>این که ترخیص بیمارتوسط پزشک امضاء شده باشد.</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2 - وضعیت </a:t>
            </a:r>
            <a:r>
              <a:rPr lang="fa-IR" sz="2400" dirty="0">
                <a:cs typeface="B Koodak" panose="00000700000000000000" pitchFamily="2" charset="-78"/>
              </a:rPr>
              <a:t>عمومی بیمار حین ترخیص با قیدعلائم حیاتی ، ساعت ترخیص و خروج از بخش با ذکر همراه</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3 - آموزش </a:t>
            </a:r>
            <a:r>
              <a:rPr lang="fa-IR" sz="2400" dirty="0">
                <a:cs typeface="B Koodak" panose="00000700000000000000" pitchFamily="2" charset="-78"/>
              </a:rPr>
              <a:t>ها ی مربوطه داده شده ( شفاهی ، پمفلت و غیره ) به  همرا ارایه برگه آموزش حین ترخیص</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4 - آموزش </a:t>
            </a:r>
            <a:r>
              <a:rPr lang="fa-IR" sz="2400" dirty="0">
                <a:cs typeface="B Koodak" panose="00000700000000000000" pitchFamily="2" charset="-78"/>
              </a:rPr>
              <a:t>های حین ترخیص شامل : رژیم غذایی، فعالیت  ، دارو ، مراقبت از زخم و علائم هشدار دهنده که باید به پزشک مراجعه کنند.</a:t>
            </a:r>
            <a:endParaRPr lang="en-US" sz="2400" dirty="0">
              <a:cs typeface="B Koodak" panose="00000700000000000000" pitchFamily="2" charset="-78"/>
            </a:endParaRPr>
          </a:p>
          <a:p>
            <a:pPr>
              <a:lnSpc>
                <a:spcPct val="200000"/>
              </a:lnSpc>
            </a:pPr>
            <a:endParaRPr lang="fa-IR" sz="2400" dirty="0">
              <a:cs typeface="B Koodak" panose="00000700000000000000" pitchFamily="2" charset="-78"/>
            </a:endParaRPr>
          </a:p>
        </p:txBody>
      </p:sp>
    </p:spTree>
    <p:extLst>
      <p:ext uri="{BB962C8B-B14F-4D97-AF65-F5344CB8AC3E}">
        <p14:creationId xmlns:p14="http://schemas.microsoft.com/office/powerpoint/2010/main" val="78391492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24744"/>
            <a:ext cx="7703452" cy="936104"/>
          </a:xfrm>
          <a:solidFill>
            <a:schemeClr val="accent5">
              <a:lumMod val="60000"/>
              <a:lumOff val="40000"/>
            </a:schemeClr>
          </a:solidFill>
        </p:spPr>
        <p:txBody>
          <a:bodyPr/>
          <a:lstStyle/>
          <a:p>
            <a:pPr algn="ctr"/>
            <a:r>
              <a:rPr lang="fa-IR" sz="3600" b="1" dirty="0" smtClean="0">
                <a:solidFill>
                  <a:schemeClr val="bg1"/>
                </a:solidFill>
                <a:cs typeface="B Titr" panose="00000700000000000000" pitchFamily="2" charset="-78"/>
              </a:rPr>
              <a:t>الزامات ثبت در پرونده از نظر قانونی</a:t>
            </a:r>
            <a:r>
              <a:rPr lang="fa-IR" sz="3600" b="1" dirty="0">
                <a:solidFill>
                  <a:schemeClr val="bg1"/>
                </a:solidFill>
                <a:cs typeface="B Titr" panose="00000700000000000000" pitchFamily="2" charset="-78"/>
              </a:rPr>
              <a:t/>
            </a:r>
            <a:br>
              <a:rPr lang="fa-IR" sz="3600" b="1" dirty="0">
                <a:solidFill>
                  <a:schemeClr val="bg1"/>
                </a:solidFill>
                <a:cs typeface="B Titr" panose="00000700000000000000" pitchFamily="2" charset="-78"/>
              </a:rPr>
            </a:br>
            <a:endParaRPr lang="fa-IR" sz="3600" dirty="0">
              <a:solidFill>
                <a:schemeClr val="bg1"/>
              </a:solidFill>
              <a:cs typeface="B Titr" panose="00000700000000000000" pitchFamily="2" charset="-78"/>
            </a:endParaRPr>
          </a:p>
        </p:txBody>
      </p:sp>
      <p:sp>
        <p:nvSpPr>
          <p:cNvPr id="3" name="Content Placeholder 2"/>
          <p:cNvSpPr>
            <a:spLocks noGrp="1"/>
          </p:cNvSpPr>
          <p:nvPr>
            <p:ph idx="1"/>
          </p:nvPr>
        </p:nvSpPr>
        <p:spPr>
          <a:xfrm>
            <a:off x="1619672" y="2379916"/>
            <a:ext cx="6711654" cy="4195481"/>
          </a:xfrm>
        </p:spPr>
        <p:txBody>
          <a:bodyPr/>
          <a:lstStyle/>
          <a:p>
            <a:pPr marL="0" indent="0" algn="ctr">
              <a:lnSpc>
                <a:spcPct val="150000"/>
              </a:lnSpc>
              <a:buNone/>
            </a:pPr>
            <a:r>
              <a:rPr lang="fa-IR" sz="3200" b="1" dirty="0">
                <a:cs typeface="B Titr" panose="00000700000000000000" pitchFamily="2" charset="-78"/>
              </a:rPr>
              <a:t>تهیه کننده:طاهره حسینی خو</a:t>
            </a:r>
          </a:p>
          <a:p>
            <a:pPr marL="0" indent="0" algn="ctr">
              <a:lnSpc>
                <a:spcPct val="150000"/>
              </a:lnSpc>
              <a:buNone/>
            </a:pPr>
            <a:r>
              <a:rPr lang="fa-IR" sz="3200" b="1" dirty="0">
                <a:cs typeface="B Titr" panose="00000700000000000000" pitchFamily="2" charset="-78"/>
              </a:rPr>
              <a:t>کارشناس پرستاری</a:t>
            </a:r>
          </a:p>
          <a:p>
            <a:pPr marL="0" indent="0" algn="ctr">
              <a:lnSpc>
                <a:spcPct val="150000"/>
              </a:lnSpc>
              <a:buNone/>
            </a:pPr>
            <a:r>
              <a:rPr lang="fa-IR" sz="3200" b="1" dirty="0">
                <a:cs typeface="B Titr" panose="00000700000000000000" pitchFamily="2" charset="-78"/>
              </a:rPr>
              <a:t>شهریور 96</a:t>
            </a:r>
          </a:p>
          <a:p>
            <a:pPr marL="0" indent="0">
              <a:buNone/>
            </a:pPr>
            <a:endParaRPr lang="fa-IR" dirty="0"/>
          </a:p>
        </p:txBody>
      </p:sp>
    </p:spTree>
    <p:extLst>
      <p:ext uri="{BB962C8B-B14F-4D97-AF65-F5344CB8AC3E}">
        <p14:creationId xmlns:p14="http://schemas.microsoft.com/office/powerpoint/2010/main" val="154315252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9233" y="836712"/>
            <a:ext cx="8914767" cy="5760640"/>
          </a:xfrm>
        </p:spPr>
        <p:txBody>
          <a:bodyPr>
            <a:normAutofit fontScale="92500" lnSpcReduction="10000"/>
          </a:bodyPr>
          <a:lstStyle/>
          <a:p>
            <a:pPr marL="0" indent="0">
              <a:lnSpc>
                <a:spcPct val="200000"/>
              </a:lnSpc>
              <a:buNone/>
            </a:pPr>
            <a:r>
              <a:rPr lang="fa-IR" dirty="0" smtClean="0">
                <a:cs typeface="B Koodak" panose="00000700000000000000" pitchFamily="2" charset="-78"/>
              </a:rPr>
              <a:t>5 </a:t>
            </a:r>
            <a:r>
              <a:rPr lang="fa-IR" dirty="0">
                <a:cs typeface="B Koodak" panose="00000700000000000000" pitchFamily="2" charset="-78"/>
              </a:rPr>
              <a:t>-  روشن نمودن هر گونه سوال بیمار در مورد مراجعات </a:t>
            </a:r>
            <a:r>
              <a:rPr lang="fa-IR" dirty="0" smtClean="0">
                <a:cs typeface="B Koodak" panose="00000700000000000000" pitchFamily="2" charset="-78"/>
              </a:rPr>
              <a:t>بعدی</a:t>
            </a:r>
          </a:p>
          <a:p>
            <a:pPr marL="0" indent="0">
              <a:lnSpc>
                <a:spcPct val="200000"/>
              </a:lnSpc>
              <a:buNone/>
            </a:pPr>
            <a:r>
              <a:rPr lang="fa-IR" dirty="0" smtClean="0">
                <a:cs typeface="B Koodak" panose="00000700000000000000" pitchFamily="2" charset="-78"/>
              </a:rPr>
              <a:t>6 - در </a:t>
            </a:r>
            <a:r>
              <a:rPr lang="fa-IR" dirty="0">
                <a:cs typeface="B Koodak" panose="00000700000000000000" pitchFamily="2" charset="-78"/>
              </a:rPr>
              <a:t>مورد بیمارانی که با رضایت شخصی مرخص میشوند گرفتن اثر انگشت الزامی است.</a:t>
            </a:r>
            <a:endParaRPr lang="en-US" dirty="0">
              <a:cs typeface="B Koodak" panose="00000700000000000000" pitchFamily="2" charset="-78"/>
            </a:endParaRPr>
          </a:p>
          <a:p>
            <a:pPr marL="0" indent="0">
              <a:lnSpc>
                <a:spcPct val="200000"/>
              </a:lnSpc>
              <a:buNone/>
            </a:pPr>
            <a:r>
              <a:rPr lang="fa-IR" dirty="0" smtClean="0">
                <a:cs typeface="B Koodak" panose="00000700000000000000" pitchFamily="2" charset="-78"/>
              </a:rPr>
              <a:t>7 - ترخیص </a:t>
            </a:r>
            <a:r>
              <a:rPr lang="fa-IR" dirty="0">
                <a:cs typeface="B Koodak" panose="00000700000000000000" pitchFamily="2" charset="-78"/>
              </a:rPr>
              <a:t>مادر و نوزاد در یک زمان انجام گیرد حتی اگر یکی از آن دو نیاز به اقامت در بیمارستان داشته باشد.</a:t>
            </a:r>
            <a:endParaRPr lang="en-US" dirty="0">
              <a:cs typeface="B Koodak" panose="00000700000000000000" pitchFamily="2" charset="-78"/>
            </a:endParaRPr>
          </a:p>
          <a:p>
            <a:pPr marL="0" indent="0">
              <a:lnSpc>
                <a:spcPct val="200000"/>
              </a:lnSpc>
              <a:buNone/>
            </a:pPr>
            <a:r>
              <a:rPr lang="fa-IR" dirty="0" smtClean="0">
                <a:cs typeface="B Koodak" panose="00000700000000000000" pitchFamily="2" charset="-78"/>
              </a:rPr>
              <a:t>8 - چنانچه </a:t>
            </a:r>
            <a:r>
              <a:rPr lang="fa-IR" dirty="0">
                <a:cs typeface="B Koodak" panose="00000700000000000000" pitchFamily="2" charset="-78"/>
              </a:rPr>
              <a:t>نوزاد از نظر پزشکی مرخص است تا زمانی که مادر مرخص نشده است  گزارش  نوزاد در پرونده بیمار باید ادامه داشته باشد.</a:t>
            </a:r>
            <a:endParaRPr lang="en-US" dirty="0">
              <a:cs typeface="B Koodak" panose="00000700000000000000" pitchFamily="2" charset="-78"/>
            </a:endParaRPr>
          </a:p>
          <a:p>
            <a:pPr marL="0" indent="0">
              <a:lnSpc>
                <a:spcPct val="200000"/>
              </a:lnSpc>
              <a:buNone/>
            </a:pPr>
            <a:r>
              <a:rPr lang="fa-IR" dirty="0" smtClean="0">
                <a:cs typeface="B Koodak" panose="00000700000000000000" pitchFamily="2" charset="-78"/>
              </a:rPr>
              <a:t>9 - در </a:t>
            </a:r>
            <a:r>
              <a:rPr lang="fa-IR" dirty="0">
                <a:cs typeface="B Koodak" panose="00000700000000000000" pitchFamily="2" charset="-78"/>
              </a:rPr>
              <a:t>مورد کودکان و افراد دارای مشکلات فکری - شناختی مطمئن شوید که به بستگان نزدیک ، بیمار را تحویل داده اید و در صورتیکه تحویل گیرنده بستگان درجه یک نباشند ثبت آدرس تحویل گیرنده و مشخصات وی لازم است.</a:t>
            </a:r>
            <a:endParaRPr lang="en-US" dirty="0">
              <a:cs typeface="B Koodak" panose="00000700000000000000" pitchFamily="2" charset="-78"/>
            </a:endParaRPr>
          </a:p>
          <a:p>
            <a:endParaRPr lang="fa-IR" dirty="0"/>
          </a:p>
        </p:txBody>
      </p:sp>
      <p:sp>
        <p:nvSpPr>
          <p:cNvPr id="4" name="Title 1"/>
          <p:cNvSpPr>
            <a:spLocks noGrp="1"/>
          </p:cNvSpPr>
          <p:nvPr>
            <p:ph type="title"/>
          </p:nvPr>
        </p:nvSpPr>
        <p:spPr>
          <a:xfrm>
            <a:off x="136639" y="44624"/>
            <a:ext cx="7603713" cy="648072"/>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گزارش بعد از </a:t>
            </a:r>
            <a:r>
              <a:rPr lang="fa-IR" sz="2800" b="1" dirty="0" smtClean="0">
                <a:solidFill>
                  <a:schemeClr val="bg1"/>
                </a:solidFill>
                <a:cs typeface="B Titr" panose="00000700000000000000" pitchFamily="2" charset="-78"/>
              </a:rPr>
              <a:t>عمل</a:t>
            </a:r>
            <a:r>
              <a:rPr lang="en-US" dirty="0">
                <a:solidFill>
                  <a:schemeClr val="bg1"/>
                </a:solidFill>
              </a:rPr>
              <a:t/>
            </a:r>
            <a:br>
              <a:rPr lang="en-US" dirty="0">
                <a:solidFill>
                  <a:schemeClr val="bg1"/>
                </a:solidFill>
              </a:rPr>
            </a:br>
            <a:endParaRPr lang="fa-IR" dirty="0">
              <a:solidFill>
                <a:schemeClr val="bg1"/>
              </a:solidFill>
            </a:endParaRPr>
          </a:p>
        </p:txBody>
      </p:sp>
    </p:spTree>
    <p:extLst>
      <p:ext uri="{BB962C8B-B14F-4D97-AF65-F5344CB8AC3E}">
        <p14:creationId xmlns:p14="http://schemas.microsoft.com/office/powerpoint/2010/main" val="8837610"/>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384"/>
            <a:ext cx="7603713" cy="720080"/>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گزارش فوتی</a:t>
            </a:r>
            <a:endParaRPr lang="fa-IR" sz="2800" dirty="0">
              <a:solidFill>
                <a:schemeClr val="bg1"/>
              </a:solidFill>
              <a:cs typeface="B Titr" panose="00000700000000000000" pitchFamily="2" charset="-78"/>
            </a:endParaRPr>
          </a:p>
        </p:txBody>
      </p:sp>
      <p:sp>
        <p:nvSpPr>
          <p:cNvPr id="3" name="Content Placeholder 2"/>
          <p:cNvSpPr>
            <a:spLocks noGrp="1"/>
          </p:cNvSpPr>
          <p:nvPr>
            <p:ph idx="1"/>
          </p:nvPr>
        </p:nvSpPr>
        <p:spPr>
          <a:xfrm>
            <a:off x="107504" y="1052736"/>
            <a:ext cx="9005990" cy="5688632"/>
          </a:xfrm>
        </p:spPr>
        <p:txBody>
          <a:bodyPr>
            <a:normAutofit lnSpcReduction="10000"/>
          </a:bodyPr>
          <a:lstStyle/>
          <a:p>
            <a:pPr marL="0" indent="0">
              <a:lnSpc>
                <a:spcPct val="200000"/>
              </a:lnSpc>
              <a:buNone/>
            </a:pPr>
            <a:r>
              <a:rPr lang="fa-IR" sz="2400" dirty="0" smtClean="0">
                <a:cs typeface="B Koodak" panose="00000700000000000000" pitchFamily="2" charset="-78"/>
              </a:rPr>
              <a:t>1 - وضعیت </a:t>
            </a:r>
            <a:r>
              <a:rPr lang="fa-IR" sz="2400" dirty="0">
                <a:cs typeface="B Koodak" panose="00000700000000000000" pitchFamily="2" charset="-78"/>
              </a:rPr>
              <a:t>عمومی قبل از فوت (علائم حیاتی، علائم ذهنی- عینی با قید ساعت و تاریخ)</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2 - ثبت </a:t>
            </a:r>
            <a:r>
              <a:rPr lang="fa-IR" sz="2400" dirty="0">
                <a:cs typeface="B Koodak" panose="00000700000000000000" pitchFamily="2" charset="-78"/>
              </a:rPr>
              <a:t>ساعت بد حال شدن (در موارد نا گهانی)</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3 - ثبت </a:t>
            </a:r>
            <a:r>
              <a:rPr lang="fa-IR" sz="2400" dirty="0">
                <a:cs typeface="B Koodak" panose="00000700000000000000" pitchFamily="2" charset="-78"/>
              </a:rPr>
              <a:t>ساعت فوت، نحوه صدورگواهی فوت (گواهی فوت یا توسط پزشک مربوطه صادرگردیده یا توسط پزشک قانونی صادر می­گردد).</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4 - در </a:t>
            </a:r>
            <a:r>
              <a:rPr lang="fa-IR" sz="2400" dirty="0">
                <a:cs typeface="B Koodak" panose="00000700000000000000" pitchFamily="2" charset="-78"/>
              </a:rPr>
              <a:t>مورد فوت نوزاد جنس،آپگار زمان تولد یا مرده بدنیا آمده، سن جنین ( که از 20 هفته به بالا نیاز به تاریخ و گواهی فوت دارد).</a:t>
            </a:r>
            <a:endParaRPr lang="en-US" sz="2400" dirty="0">
              <a:cs typeface="B Koodak" panose="00000700000000000000" pitchFamily="2" charset="-78"/>
            </a:endParaRPr>
          </a:p>
          <a:p>
            <a:pPr marL="0" indent="0">
              <a:lnSpc>
                <a:spcPct val="200000"/>
              </a:lnSpc>
              <a:buNone/>
            </a:pPr>
            <a:r>
              <a:rPr lang="fa-IR" sz="2400" dirty="0"/>
              <a:t>  </a:t>
            </a:r>
            <a:endParaRPr lang="en-US" sz="2400" dirty="0"/>
          </a:p>
          <a:p>
            <a:pPr marL="0" indent="0">
              <a:buNone/>
            </a:pPr>
            <a:endParaRPr lang="en-US" dirty="0"/>
          </a:p>
          <a:p>
            <a:endParaRPr lang="fa-IR" dirty="0"/>
          </a:p>
        </p:txBody>
      </p:sp>
    </p:spTree>
    <p:extLst>
      <p:ext uri="{BB962C8B-B14F-4D97-AF65-F5344CB8AC3E}">
        <p14:creationId xmlns:p14="http://schemas.microsoft.com/office/powerpoint/2010/main" val="64996865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9420" y="908720"/>
            <a:ext cx="6711654" cy="4195481"/>
          </a:xfrm>
        </p:spPr>
        <p:txBody>
          <a:bodyPr/>
          <a:lstStyle/>
          <a:p>
            <a:pPr marL="0" indent="0">
              <a:lnSpc>
                <a:spcPct val="200000"/>
              </a:lnSpc>
              <a:buNone/>
            </a:pPr>
            <a:r>
              <a:rPr lang="fa-IR" dirty="0" smtClean="0">
                <a:cs typeface="B Koodak" panose="00000700000000000000" pitchFamily="2" charset="-78"/>
              </a:rPr>
              <a:t>5 - راهنمایی </a:t>
            </a:r>
            <a:r>
              <a:rPr lang="fa-IR" dirty="0">
                <a:cs typeface="B Koodak" panose="00000700000000000000" pitchFamily="2" charset="-78"/>
              </a:rPr>
              <a:t>مادر و خانواده جهت مشاوره ژنتیک و علت های فوت.</a:t>
            </a:r>
            <a:endParaRPr lang="en-US" dirty="0">
              <a:cs typeface="B Koodak" panose="00000700000000000000" pitchFamily="2" charset="-78"/>
            </a:endParaRPr>
          </a:p>
          <a:p>
            <a:pPr marL="0" indent="0">
              <a:lnSpc>
                <a:spcPct val="200000"/>
              </a:lnSpc>
              <a:buNone/>
            </a:pPr>
            <a:r>
              <a:rPr lang="fa-IR" dirty="0" smtClean="0">
                <a:cs typeface="B Koodak" panose="00000700000000000000" pitchFamily="2" charset="-78"/>
              </a:rPr>
              <a:t>6 - ذکر </a:t>
            </a:r>
            <a:r>
              <a:rPr lang="fa-IR" dirty="0">
                <a:cs typeface="B Koodak" panose="00000700000000000000" pitchFamily="2" charset="-78"/>
              </a:rPr>
              <a:t>این نکته در پرونده که جسد به سردخانه بیمارستان منتقل  شد.</a:t>
            </a:r>
            <a:endParaRPr lang="en-US" dirty="0">
              <a:cs typeface="B Koodak" panose="00000700000000000000" pitchFamily="2" charset="-78"/>
            </a:endParaRPr>
          </a:p>
          <a:p>
            <a:pPr marL="0" indent="0">
              <a:lnSpc>
                <a:spcPct val="200000"/>
              </a:lnSpc>
              <a:buNone/>
            </a:pPr>
            <a:r>
              <a:rPr lang="fa-IR" dirty="0" smtClean="0">
                <a:cs typeface="B Koodak" panose="00000700000000000000" pitchFamily="2" charset="-78"/>
              </a:rPr>
              <a:t>7 - باید </a:t>
            </a:r>
            <a:r>
              <a:rPr lang="fa-IR" dirty="0">
                <a:cs typeface="B Koodak" panose="00000700000000000000" pitchFamily="2" charset="-78"/>
              </a:rPr>
              <a:t>نام ونام خانوادگی جسد، سن، بخشی که بستری بوده و تاریخ فوت نوشته شده و روی کاور یا روی بدن وی و روی ملحفه چسبانیده شود. </a:t>
            </a:r>
            <a:endParaRPr lang="fa-IR" dirty="0"/>
          </a:p>
        </p:txBody>
      </p:sp>
      <p:sp>
        <p:nvSpPr>
          <p:cNvPr id="4" name="Title 1"/>
          <p:cNvSpPr>
            <a:spLocks noGrp="1"/>
          </p:cNvSpPr>
          <p:nvPr>
            <p:ph type="title"/>
          </p:nvPr>
        </p:nvSpPr>
        <p:spPr>
          <a:xfrm>
            <a:off x="136639" y="44624"/>
            <a:ext cx="7603713" cy="720080"/>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گزارش فوتی</a:t>
            </a:r>
            <a:endParaRPr lang="fa-IR" sz="2800" dirty="0">
              <a:solidFill>
                <a:schemeClr val="bg1"/>
              </a:solidFill>
              <a:cs typeface="B Titr" panose="00000700000000000000" pitchFamily="2" charset="-78"/>
            </a:endParaRPr>
          </a:p>
        </p:txBody>
      </p:sp>
    </p:spTree>
    <p:extLst>
      <p:ext uri="{BB962C8B-B14F-4D97-AF65-F5344CB8AC3E}">
        <p14:creationId xmlns:p14="http://schemas.microsoft.com/office/powerpoint/2010/main" val="8787845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647" y="19472"/>
            <a:ext cx="7531705" cy="601216"/>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نکات کلیدی </a:t>
            </a:r>
            <a:endParaRPr lang="fa-IR" sz="2800" dirty="0">
              <a:solidFill>
                <a:schemeClr val="bg1"/>
              </a:solidFill>
              <a:cs typeface="B Titr" panose="00000700000000000000" pitchFamily="2" charset="-78"/>
            </a:endParaRPr>
          </a:p>
        </p:txBody>
      </p:sp>
      <p:sp>
        <p:nvSpPr>
          <p:cNvPr id="3" name="Content Placeholder 2"/>
          <p:cNvSpPr>
            <a:spLocks noGrp="1"/>
          </p:cNvSpPr>
          <p:nvPr>
            <p:ph idx="1"/>
          </p:nvPr>
        </p:nvSpPr>
        <p:spPr>
          <a:xfrm>
            <a:off x="179512" y="1124744"/>
            <a:ext cx="8871894" cy="5544616"/>
          </a:xfrm>
        </p:spPr>
        <p:txBody>
          <a:bodyPr/>
          <a:lstStyle/>
          <a:p>
            <a:pPr marL="0" indent="0" algn="ctr">
              <a:buNone/>
            </a:pPr>
            <a:r>
              <a:rPr lang="fa-IR" sz="2400" dirty="0">
                <a:cs typeface="B Koodak" panose="00000700000000000000" pitchFamily="2" charset="-78"/>
              </a:rPr>
              <a:t>نظر به اهمیت گزارش پرستاری در فرآیند درمان بیماران و ارزش حقوقی و قضایی آن ، نکات مهم در مورد نوشتن گزارش پرستاری یادآوری می گردد</a:t>
            </a:r>
            <a:r>
              <a:rPr lang="fa-IR" sz="2400" dirty="0" smtClean="0">
                <a:cs typeface="B Koodak" panose="00000700000000000000" pitchFamily="2" charset="-78"/>
              </a:rPr>
              <a:t>.</a:t>
            </a:r>
          </a:p>
          <a:p>
            <a:pPr marL="0" indent="0">
              <a:lnSpc>
                <a:spcPct val="200000"/>
              </a:lnSpc>
              <a:buNone/>
            </a:pPr>
            <a:r>
              <a:rPr lang="fa-IR" sz="2400" dirty="0" smtClean="0">
                <a:cs typeface="B Koodak" panose="00000700000000000000" pitchFamily="2" charset="-78"/>
              </a:rPr>
              <a:t>1- </a:t>
            </a:r>
            <a:r>
              <a:rPr lang="fa-IR" sz="2400" dirty="0">
                <a:cs typeface="B Koodak" panose="00000700000000000000" pitchFamily="2" charset="-78"/>
              </a:rPr>
              <a:t>جهت ثبت گزارش پرستاری از برگه های استاندارد استفاده نمایید.</a:t>
            </a:r>
            <a:endParaRPr lang="en-US" sz="2400" dirty="0">
              <a:cs typeface="B Koodak" panose="00000700000000000000" pitchFamily="2" charset="-78"/>
            </a:endParaRPr>
          </a:p>
          <a:p>
            <a:pPr marL="0" indent="0">
              <a:lnSpc>
                <a:spcPct val="200000"/>
              </a:lnSpc>
              <a:buNone/>
            </a:pPr>
            <a:r>
              <a:rPr lang="fa-IR" sz="2400" dirty="0">
                <a:cs typeface="B Koodak" panose="00000700000000000000" pitchFamily="2" charset="-78"/>
              </a:rPr>
              <a:t>2</a:t>
            </a:r>
            <a:r>
              <a:rPr lang="fa-IR" sz="2400" dirty="0" smtClean="0">
                <a:cs typeface="B Koodak" panose="00000700000000000000" pitchFamily="2" charset="-78"/>
              </a:rPr>
              <a:t>- </a:t>
            </a:r>
            <a:r>
              <a:rPr lang="fa-IR" sz="2400" dirty="0">
                <a:cs typeface="B Koodak" panose="00000700000000000000" pitchFamily="2" charset="-78"/>
              </a:rPr>
              <a:t>جهت ثبت گزارش پرستاری فقط از خودکار آبی یا مشکی استفاده نمایید.</a:t>
            </a:r>
            <a:endParaRPr lang="en-US" sz="2400" dirty="0">
              <a:cs typeface="B Koodak" panose="00000700000000000000" pitchFamily="2" charset="-78"/>
            </a:endParaRPr>
          </a:p>
          <a:p>
            <a:pPr marL="0" indent="0">
              <a:lnSpc>
                <a:spcPct val="200000"/>
              </a:lnSpc>
              <a:buNone/>
            </a:pPr>
            <a:r>
              <a:rPr lang="fa-IR" sz="2400" dirty="0">
                <a:cs typeface="B Koodak" panose="00000700000000000000" pitchFamily="2" charset="-78"/>
              </a:rPr>
              <a:t>3</a:t>
            </a:r>
            <a:r>
              <a:rPr lang="fa-IR" sz="2400" dirty="0" smtClean="0">
                <a:cs typeface="B Koodak" panose="00000700000000000000" pitchFamily="2" charset="-78"/>
              </a:rPr>
              <a:t>- </a:t>
            </a:r>
            <a:r>
              <a:rPr lang="fa-IR" sz="2400" dirty="0">
                <a:cs typeface="B Koodak" panose="00000700000000000000" pitchFamily="2" charset="-78"/>
              </a:rPr>
              <a:t>به منظور جلوگیری از اتلاف وقت، انتقال صحیح مطالب و سرعت بخشیدن به کارها گزارش را خوانا و مرتب </a:t>
            </a:r>
            <a:r>
              <a:rPr lang="fa-IR" sz="2400" dirty="0" smtClean="0">
                <a:cs typeface="B Koodak" panose="00000700000000000000" pitchFamily="2" charset="-78"/>
              </a:rPr>
              <a:t>بنویسید.</a:t>
            </a:r>
            <a:endParaRPr lang="fa-IR"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4 - </a:t>
            </a:r>
            <a:r>
              <a:rPr lang="fa-IR" sz="2400" dirty="0">
                <a:cs typeface="B Koodak" panose="00000700000000000000" pitchFamily="2" charset="-78"/>
              </a:rPr>
              <a:t>مشخصات بیمار را در بالای اوراق گزارش بطور کامل درج نمایید.</a:t>
            </a:r>
            <a:endParaRPr lang="en-US" sz="2400" dirty="0">
              <a:cs typeface="B Koodak" panose="00000700000000000000" pitchFamily="2" charset="-78"/>
            </a:endParaRPr>
          </a:p>
          <a:p>
            <a:pPr marL="0" indent="0" algn="just">
              <a:buNone/>
            </a:pPr>
            <a:endParaRPr lang="en-US" sz="2400" dirty="0">
              <a:cs typeface="B Koodak" panose="00000700000000000000" pitchFamily="2" charset="-78"/>
            </a:endParaRPr>
          </a:p>
        </p:txBody>
      </p:sp>
    </p:spTree>
    <p:extLst>
      <p:ext uri="{BB962C8B-B14F-4D97-AF65-F5344CB8AC3E}">
        <p14:creationId xmlns:p14="http://schemas.microsoft.com/office/powerpoint/2010/main" val="423097881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24744"/>
            <a:ext cx="8943902" cy="5544616"/>
          </a:xfrm>
        </p:spPr>
        <p:txBody>
          <a:bodyPr>
            <a:normAutofit lnSpcReduction="10000"/>
          </a:bodyPr>
          <a:lstStyle/>
          <a:p>
            <a:pPr marL="0" indent="0">
              <a:lnSpc>
                <a:spcPct val="200000"/>
              </a:lnSpc>
              <a:buNone/>
            </a:pPr>
            <a:r>
              <a:rPr lang="fa-IR" sz="2400" dirty="0" smtClean="0">
                <a:cs typeface="B Koodak" panose="00000700000000000000" pitchFamily="2" charset="-78"/>
              </a:rPr>
              <a:t>5 - جهت </a:t>
            </a:r>
            <a:r>
              <a:rPr lang="fa-IR" sz="2400" dirty="0">
                <a:cs typeface="B Koodak" panose="00000700000000000000" pitchFamily="2" charset="-78"/>
              </a:rPr>
              <a:t>ثبت ساعت گزارش نویسی از اعداد 1 الی 24 استفاده نمایید.( لازم به ذکر است که باید گزارش پرستاری  در هر شیفت به صورت مجزا نوشته شود و شیفت ثبت گزارش نیز قید گردد )</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6 - اطلاعات </a:t>
            </a:r>
            <a:r>
              <a:rPr lang="fa-IR" sz="2400" dirty="0">
                <a:cs typeface="B Koodak" panose="00000700000000000000" pitchFamily="2" charset="-78"/>
              </a:rPr>
              <a:t>باید کامل، صحیح، مناسب، دقیق و حقیقی و در عین حال مختصر باشد.  </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7 - یافته </a:t>
            </a:r>
            <a:r>
              <a:rPr lang="fa-IR" sz="2400" dirty="0">
                <a:cs typeface="B Koodak" panose="00000700000000000000" pitchFamily="2" charset="-78"/>
              </a:rPr>
              <a:t>های بیمار ثبت شود و از تفسیر آن خودداری گردد.</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8 - ثبت </a:t>
            </a:r>
            <a:r>
              <a:rPr lang="fa-IR" sz="2400" dirty="0">
                <a:cs typeface="B Koodak" panose="00000700000000000000" pitchFamily="2" charset="-78"/>
              </a:rPr>
              <a:t>مشکلات بیمار و مداخلات پرستاری و عکس العمل بیمار باید پویا، منظم و با توالی رخداد آن  انجام شود.</a:t>
            </a:r>
            <a:endParaRPr lang="en-US" sz="2400" dirty="0">
              <a:cs typeface="B Koodak" panose="00000700000000000000" pitchFamily="2" charset="-78"/>
            </a:endParaRPr>
          </a:p>
          <a:p>
            <a:pPr>
              <a:lnSpc>
                <a:spcPct val="200000"/>
              </a:lnSpc>
            </a:pPr>
            <a:endParaRPr lang="fa-IR" sz="2400" dirty="0"/>
          </a:p>
        </p:txBody>
      </p:sp>
      <p:sp>
        <p:nvSpPr>
          <p:cNvPr id="4" name="Title 1"/>
          <p:cNvSpPr>
            <a:spLocks noGrp="1"/>
          </p:cNvSpPr>
          <p:nvPr>
            <p:ph type="title"/>
          </p:nvPr>
        </p:nvSpPr>
        <p:spPr>
          <a:xfrm>
            <a:off x="208647" y="19472"/>
            <a:ext cx="7531705" cy="601216"/>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نکات کلیدی </a:t>
            </a:r>
            <a:endParaRPr lang="fa-IR" sz="2800" dirty="0">
              <a:solidFill>
                <a:schemeClr val="bg1"/>
              </a:solidFill>
              <a:cs typeface="B Titr" panose="00000700000000000000" pitchFamily="2" charset="-78"/>
            </a:endParaRPr>
          </a:p>
        </p:txBody>
      </p:sp>
    </p:spTree>
    <p:extLst>
      <p:ext uri="{BB962C8B-B14F-4D97-AF65-F5344CB8AC3E}">
        <p14:creationId xmlns:p14="http://schemas.microsoft.com/office/powerpoint/2010/main" val="262622079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052736"/>
            <a:ext cx="8943902" cy="5688632"/>
          </a:xfrm>
        </p:spPr>
        <p:txBody>
          <a:bodyPr>
            <a:normAutofit fontScale="92500"/>
          </a:bodyPr>
          <a:lstStyle/>
          <a:p>
            <a:pPr marL="0" indent="0">
              <a:lnSpc>
                <a:spcPct val="200000"/>
              </a:lnSpc>
              <a:buNone/>
            </a:pPr>
            <a:r>
              <a:rPr lang="fa-IR" sz="2400" dirty="0" smtClean="0">
                <a:cs typeface="B Koodak" panose="00000700000000000000" pitchFamily="2" charset="-78"/>
              </a:rPr>
              <a:t>9 - ثبت </a:t>
            </a:r>
            <a:r>
              <a:rPr lang="fa-IR" sz="2400" dirty="0">
                <a:cs typeface="B Koodak" panose="00000700000000000000" pitchFamily="2" charset="-78"/>
              </a:rPr>
              <a:t>گزارش در پرونده بیمار براساس استانداردهای حرفه­ای و خط مشی مرکز درمانی مربوطه باید صورت گیرد</a:t>
            </a:r>
            <a:r>
              <a:rPr lang="fa-IR" sz="2400" dirty="0" smtClean="0">
                <a:cs typeface="B Koodak" panose="00000700000000000000" pitchFamily="2" charset="-78"/>
              </a:rPr>
              <a:t>.</a:t>
            </a:r>
          </a:p>
          <a:p>
            <a:pPr marL="0" indent="0">
              <a:lnSpc>
                <a:spcPct val="200000"/>
              </a:lnSpc>
              <a:buNone/>
            </a:pPr>
            <a:r>
              <a:rPr lang="fa-IR" sz="2400" dirty="0" smtClean="0">
                <a:cs typeface="B Koodak" panose="00000700000000000000" pitchFamily="2" charset="-78"/>
              </a:rPr>
              <a:t>10 - از </a:t>
            </a:r>
            <a:r>
              <a:rPr lang="fa-IR" sz="2400" dirty="0">
                <a:cs typeface="B Koodak" panose="00000700000000000000" pitchFamily="2" charset="-78"/>
              </a:rPr>
              <a:t>به کاربردن کلمات کلیشه ای، مبهم و یا غیر ضرورری در هنگام نوشتن گزارش بیمار باید خودداری نمود.  </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11 - همزمان </a:t>
            </a:r>
            <a:r>
              <a:rPr lang="fa-IR" sz="2400" dirty="0">
                <a:cs typeface="B Koodak" panose="00000700000000000000" pitchFamily="2" charset="-78"/>
              </a:rPr>
              <a:t>با مشاهده و انجام مداخلات پرستاری، تاریخ و ساعت آن در پرونده درج گردد که اهمیت آن در جنبه ی قانونی به چشم می خورد.</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12 -  </a:t>
            </a:r>
            <a:r>
              <a:rPr lang="fa-IR" sz="2400" dirty="0">
                <a:cs typeface="B Koodak" panose="00000700000000000000" pitchFamily="2" charset="-78"/>
              </a:rPr>
              <a:t>وضعیت عمومی و همودینامیک بیمار را بر اساس علایم بالینی و آزمایشگاهی ثبت نمایید.</a:t>
            </a:r>
            <a:endParaRPr lang="en-US" sz="2400" dirty="0">
              <a:cs typeface="B Koodak" panose="00000700000000000000" pitchFamily="2" charset="-78"/>
            </a:endParaRPr>
          </a:p>
          <a:p>
            <a:endParaRPr lang="en-US" dirty="0"/>
          </a:p>
          <a:p>
            <a:endParaRPr lang="fa-IR" dirty="0"/>
          </a:p>
        </p:txBody>
      </p:sp>
      <p:sp>
        <p:nvSpPr>
          <p:cNvPr id="4" name="Title 1"/>
          <p:cNvSpPr>
            <a:spLocks noGrp="1"/>
          </p:cNvSpPr>
          <p:nvPr>
            <p:ph type="title"/>
          </p:nvPr>
        </p:nvSpPr>
        <p:spPr>
          <a:xfrm>
            <a:off x="208647" y="19472"/>
            <a:ext cx="7531705" cy="601216"/>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نکات کلیدی </a:t>
            </a:r>
            <a:endParaRPr lang="fa-IR" sz="2800" dirty="0">
              <a:solidFill>
                <a:schemeClr val="bg1"/>
              </a:solidFill>
              <a:cs typeface="B Titr" panose="00000700000000000000" pitchFamily="2" charset="-78"/>
            </a:endParaRPr>
          </a:p>
        </p:txBody>
      </p:sp>
    </p:spTree>
    <p:extLst>
      <p:ext uri="{BB962C8B-B14F-4D97-AF65-F5344CB8AC3E}">
        <p14:creationId xmlns:p14="http://schemas.microsoft.com/office/powerpoint/2010/main" val="411494584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052736"/>
            <a:ext cx="9001150" cy="5688632"/>
          </a:xfrm>
        </p:spPr>
        <p:txBody>
          <a:bodyPr>
            <a:normAutofit fontScale="85000" lnSpcReduction="10000"/>
          </a:bodyPr>
          <a:lstStyle/>
          <a:p>
            <a:pPr marL="0" indent="0">
              <a:lnSpc>
                <a:spcPct val="200000"/>
              </a:lnSpc>
              <a:buNone/>
            </a:pPr>
            <a:r>
              <a:rPr lang="fa-IR" sz="2600" dirty="0" smtClean="0">
                <a:cs typeface="B Koodak" panose="00000700000000000000" pitchFamily="2" charset="-78"/>
              </a:rPr>
              <a:t>13 - تعداد </a:t>
            </a:r>
            <a:r>
              <a:rPr lang="fa-IR" sz="2600" dirty="0">
                <a:cs typeface="B Koodak" panose="00000700000000000000" pitchFamily="2" charset="-78"/>
              </a:rPr>
              <a:t>و ریتم ضربان قلبی- تنفسی بیمار و عملکرد سیستمهای حیاتی بدن را ثبت کنید.  </a:t>
            </a:r>
            <a:endParaRPr lang="en-US" sz="2600" dirty="0">
              <a:cs typeface="B Koodak" panose="00000700000000000000" pitchFamily="2" charset="-78"/>
            </a:endParaRPr>
          </a:p>
          <a:p>
            <a:pPr marL="0" indent="0">
              <a:lnSpc>
                <a:spcPct val="200000"/>
              </a:lnSpc>
              <a:buNone/>
            </a:pPr>
            <a:r>
              <a:rPr lang="fa-IR" sz="2600" dirty="0" smtClean="0">
                <a:cs typeface="B Koodak" panose="00000700000000000000" pitchFamily="2" charset="-78"/>
              </a:rPr>
              <a:t>14 - در </a:t>
            </a:r>
            <a:r>
              <a:rPr lang="fa-IR" sz="2600" dirty="0">
                <a:cs typeface="B Koodak" panose="00000700000000000000" pitchFamily="2" charset="-78"/>
              </a:rPr>
              <a:t>صورت استفاده از هر گونه وسایل مکانیکی (ونتیلاتور ، مانیتورینگ ، پیس میکر و......) جهت مراقبت ازبیمارتوضیحات لازم را یادداشت  نمایید.</a:t>
            </a:r>
            <a:endParaRPr lang="en-US" sz="2600" dirty="0">
              <a:cs typeface="B Koodak" panose="00000700000000000000" pitchFamily="2" charset="-78"/>
            </a:endParaRPr>
          </a:p>
          <a:p>
            <a:pPr marL="0" indent="0">
              <a:lnSpc>
                <a:spcPct val="200000"/>
              </a:lnSpc>
              <a:buNone/>
            </a:pPr>
            <a:r>
              <a:rPr lang="fa-IR" sz="2600" dirty="0" smtClean="0">
                <a:cs typeface="B Koodak" panose="00000700000000000000" pitchFamily="2" charset="-78"/>
              </a:rPr>
              <a:t>15 -  </a:t>
            </a:r>
            <a:r>
              <a:rPr lang="fa-IR" sz="2600" dirty="0">
                <a:cs typeface="B Koodak" panose="00000700000000000000" pitchFamily="2" charset="-78"/>
              </a:rPr>
              <a:t>وضعیت خواب واستراحت و میزان فعالیت و وضعیت دفعی بیمار را حتماً ثبت کنید.  </a:t>
            </a:r>
            <a:endParaRPr lang="fa-IR" sz="2600" dirty="0" smtClean="0">
              <a:cs typeface="B Koodak" panose="00000700000000000000" pitchFamily="2" charset="-78"/>
            </a:endParaRPr>
          </a:p>
          <a:p>
            <a:pPr marL="0" indent="0">
              <a:lnSpc>
                <a:spcPct val="200000"/>
              </a:lnSpc>
              <a:buNone/>
            </a:pPr>
            <a:r>
              <a:rPr lang="fa-IR" sz="3000" dirty="0" smtClean="0">
                <a:cs typeface="B Koodak" panose="00000700000000000000" pitchFamily="2" charset="-78"/>
              </a:rPr>
              <a:t>16 - بیانات </a:t>
            </a:r>
            <a:r>
              <a:rPr lang="fa-IR" sz="2600" dirty="0">
                <a:cs typeface="B Koodak" panose="00000700000000000000" pitchFamily="2" charset="-78"/>
              </a:rPr>
              <a:t>و نشانه هایی را که بیمار عنوان نموده است با استفاده از کلمات خود بیمار یادداشت کنید.</a:t>
            </a:r>
            <a:endParaRPr lang="en-US" sz="2600" dirty="0">
              <a:cs typeface="B Koodak" panose="00000700000000000000" pitchFamily="2" charset="-78"/>
            </a:endParaRPr>
          </a:p>
          <a:p>
            <a:pPr>
              <a:lnSpc>
                <a:spcPct val="200000"/>
              </a:lnSpc>
            </a:pPr>
            <a:endParaRPr lang="en-US" sz="2400" dirty="0">
              <a:cs typeface="B Koodak" panose="00000700000000000000" pitchFamily="2" charset="-78"/>
            </a:endParaRPr>
          </a:p>
          <a:p>
            <a:pPr marL="0" indent="0">
              <a:lnSpc>
                <a:spcPct val="200000"/>
              </a:lnSpc>
              <a:buNone/>
            </a:pPr>
            <a:endParaRPr lang="fa-IR" sz="2400" dirty="0">
              <a:cs typeface="B Koodak" panose="00000700000000000000" pitchFamily="2" charset="-78"/>
            </a:endParaRPr>
          </a:p>
        </p:txBody>
      </p:sp>
      <p:sp>
        <p:nvSpPr>
          <p:cNvPr id="4" name="Title 1"/>
          <p:cNvSpPr>
            <a:spLocks noGrp="1"/>
          </p:cNvSpPr>
          <p:nvPr>
            <p:ph type="title"/>
          </p:nvPr>
        </p:nvSpPr>
        <p:spPr>
          <a:xfrm>
            <a:off x="208647" y="19472"/>
            <a:ext cx="7531705" cy="601216"/>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نکات کلیدی </a:t>
            </a:r>
            <a:endParaRPr lang="fa-IR" sz="2800" dirty="0">
              <a:solidFill>
                <a:schemeClr val="bg1"/>
              </a:solidFill>
              <a:cs typeface="B Titr" panose="00000700000000000000" pitchFamily="2" charset="-78"/>
            </a:endParaRPr>
          </a:p>
        </p:txBody>
      </p:sp>
    </p:spTree>
    <p:extLst>
      <p:ext uri="{BB962C8B-B14F-4D97-AF65-F5344CB8AC3E}">
        <p14:creationId xmlns:p14="http://schemas.microsoft.com/office/powerpoint/2010/main" val="204256611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052736"/>
            <a:ext cx="8943902" cy="5688632"/>
          </a:xfrm>
        </p:spPr>
        <p:txBody>
          <a:bodyPr>
            <a:normAutofit/>
          </a:bodyPr>
          <a:lstStyle/>
          <a:p>
            <a:pPr marL="0" indent="0" algn="just">
              <a:lnSpc>
                <a:spcPct val="150000"/>
              </a:lnSpc>
              <a:buNone/>
            </a:pPr>
            <a:r>
              <a:rPr lang="fa-IR" sz="2400" dirty="0" smtClean="0">
                <a:cs typeface="B Koodak" panose="00000700000000000000" pitchFamily="2" charset="-78"/>
              </a:rPr>
              <a:t>17 - ضروری </a:t>
            </a:r>
            <a:r>
              <a:rPr lang="fa-IR" sz="2400" dirty="0">
                <a:cs typeface="B Koodak" panose="00000700000000000000" pitchFamily="2" charset="-78"/>
              </a:rPr>
              <a:t>است کلیه موارد ثبت شده در گزارش پرستاری با ثبت دقیق ساعت مشاهده یا اجرای آن باشد.  </a:t>
            </a:r>
            <a:endParaRPr lang="en-US" sz="2400" dirty="0">
              <a:cs typeface="B Koodak" panose="00000700000000000000" pitchFamily="2" charset="-78"/>
            </a:endParaRPr>
          </a:p>
          <a:p>
            <a:pPr marL="0" indent="0" algn="just">
              <a:lnSpc>
                <a:spcPct val="150000"/>
              </a:lnSpc>
              <a:buNone/>
            </a:pPr>
            <a:r>
              <a:rPr lang="fa-IR" sz="2400" dirty="0" smtClean="0">
                <a:cs typeface="B Koodak" panose="00000700000000000000" pitchFamily="2" charset="-78"/>
              </a:rPr>
              <a:t>18 - پس </a:t>
            </a:r>
            <a:r>
              <a:rPr lang="fa-IR" sz="2400" dirty="0">
                <a:cs typeface="B Koodak" panose="00000700000000000000" pitchFamily="2" charset="-78"/>
              </a:rPr>
              <a:t>از مشاهده هر گونه وضعیت غیر عادی یا ارائه مراقبت های خاص (ایزولاسیون) در اسرع وقت اقدام به گزارش نویسی نمائید.</a:t>
            </a:r>
            <a:endParaRPr lang="en-US" sz="2400" dirty="0">
              <a:cs typeface="B Koodak" panose="00000700000000000000" pitchFamily="2" charset="-78"/>
            </a:endParaRPr>
          </a:p>
          <a:p>
            <a:pPr marL="0" indent="0" algn="just">
              <a:lnSpc>
                <a:spcPct val="150000"/>
              </a:lnSpc>
              <a:buNone/>
            </a:pPr>
            <a:r>
              <a:rPr lang="fa-IR" sz="2400" dirty="0" smtClean="0">
                <a:cs typeface="B Koodak" panose="00000700000000000000" pitchFamily="2" charset="-78"/>
              </a:rPr>
              <a:t>19 - انحصاراً </a:t>
            </a:r>
            <a:r>
              <a:rPr lang="fa-IR" sz="2400" dirty="0">
                <a:cs typeface="B Koodak" panose="00000700000000000000" pitchFamily="2" charset="-78"/>
              </a:rPr>
              <a:t>در گزارش، مراقبتهایی را که خود ارائه نموده و یا بر اجرای آنها نظارت داشته­اید ثبت نمایید.</a:t>
            </a:r>
            <a:endParaRPr lang="en-US" sz="2400" dirty="0">
              <a:cs typeface="B Koodak" panose="00000700000000000000" pitchFamily="2" charset="-78"/>
            </a:endParaRPr>
          </a:p>
          <a:p>
            <a:pPr marL="0" indent="0" algn="just">
              <a:lnSpc>
                <a:spcPct val="150000"/>
              </a:lnSpc>
              <a:buNone/>
            </a:pPr>
            <a:r>
              <a:rPr lang="fa-IR" sz="2400" dirty="0" smtClean="0">
                <a:cs typeface="B Koodak" panose="00000700000000000000" pitchFamily="2" charset="-78"/>
              </a:rPr>
              <a:t>20 - گزارش </a:t>
            </a:r>
            <a:r>
              <a:rPr lang="fa-IR" sz="2400" dirty="0">
                <a:cs typeface="B Koodak" panose="00000700000000000000" pitchFamily="2" charset="-78"/>
              </a:rPr>
              <a:t>پذیرش بیمار باید بسیار کامل نوشته شده و شامل ساعت ورود بیمار، نحوه ورود (با پای خودش ، با برانکارد، توسط اورژانس 115، توسط همراهیان و...  ) ، وضعیت هوشیاری بیمار ، علائم حیاتی هنگام ورود و سایر موارد مهم مشاهده شده باشد.</a:t>
            </a:r>
            <a:endParaRPr lang="en-US" sz="2400" dirty="0">
              <a:cs typeface="B Koodak" panose="00000700000000000000" pitchFamily="2" charset="-78"/>
            </a:endParaRPr>
          </a:p>
          <a:p>
            <a:endParaRPr lang="fa-IR" dirty="0"/>
          </a:p>
        </p:txBody>
      </p:sp>
      <p:sp>
        <p:nvSpPr>
          <p:cNvPr id="4" name="Title 1"/>
          <p:cNvSpPr>
            <a:spLocks noGrp="1"/>
          </p:cNvSpPr>
          <p:nvPr>
            <p:ph type="title"/>
          </p:nvPr>
        </p:nvSpPr>
        <p:spPr>
          <a:xfrm>
            <a:off x="208647" y="19472"/>
            <a:ext cx="7531705" cy="601216"/>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نکات کلیدی </a:t>
            </a:r>
            <a:endParaRPr lang="fa-IR" sz="2800" dirty="0">
              <a:solidFill>
                <a:schemeClr val="bg1"/>
              </a:solidFill>
              <a:cs typeface="B Titr" panose="00000700000000000000" pitchFamily="2" charset="-78"/>
            </a:endParaRPr>
          </a:p>
        </p:txBody>
      </p:sp>
    </p:spTree>
    <p:extLst>
      <p:ext uri="{BB962C8B-B14F-4D97-AF65-F5344CB8AC3E}">
        <p14:creationId xmlns:p14="http://schemas.microsoft.com/office/powerpoint/2010/main" val="1837752930"/>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5" y="1052736"/>
            <a:ext cx="8943902" cy="5688632"/>
          </a:xfrm>
        </p:spPr>
        <p:txBody>
          <a:bodyPr/>
          <a:lstStyle/>
          <a:p>
            <a:pPr marL="0" indent="0">
              <a:lnSpc>
                <a:spcPct val="200000"/>
              </a:lnSpc>
              <a:buNone/>
            </a:pPr>
            <a:r>
              <a:rPr lang="fa-IR" sz="2400" dirty="0" smtClean="0">
                <a:cs typeface="B Koodak" panose="00000700000000000000" pitchFamily="2" charset="-78"/>
              </a:rPr>
              <a:t>21 - اقداماتی </a:t>
            </a:r>
            <a:r>
              <a:rPr lang="fa-IR" sz="2400" dirty="0">
                <a:cs typeface="B Koodak" panose="00000700000000000000" pitchFamily="2" charset="-78"/>
              </a:rPr>
              <a:t>را که باید در شیفت های بعدی انجام و یا پیگیری شوند گزارش نمایید. (آمادگی جهت آزمایشات پاراکلینیکی ، تشخیصی ، جواب مشاوره ها  و... )</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22 - انواع </a:t>
            </a:r>
            <a:r>
              <a:rPr lang="fa-IR" sz="2400" dirty="0">
                <a:cs typeface="B Koodak" panose="00000700000000000000" pitchFamily="2" charset="-78"/>
              </a:rPr>
              <a:t>آزمایشات پاراکلینیکی بیمار را درصورت انجام با ذکر ساعت و تاریخ گزارش نمایید.  </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23 - درصورت </a:t>
            </a:r>
            <a:r>
              <a:rPr lang="fa-IR" sz="2400" dirty="0">
                <a:cs typeface="B Koodak" panose="00000700000000000000" pitchFamily="2" charset="-78"/>
              </a:rPr>
              <a:t>بروز موارد غیر طبیعی در وضعیت همودینامیک بیمار ، آزمایشات پاراکلینیکی و مشاهده عوارض جانبی داروها ،موارد مشاهده شده را علاوه بر ثبت دقیق در گزارش ، در صورت ضرورت به پزشک اطلاع دهید.</a:t>
            </a:r>
            <a:endParaRPr lang="en-US" sz="2400" dirty="0">
              <a:cs typeface="B Koodak" panose="00000700000000000000" pitchFamily="2" charset="-78"/>
            </a:endParaRPr>
          </a:p>
          <a:p>
            <a:endParaRPr lang="fa-IR" dirty="0"/>
          </a:p>
        </p:txBody>
      </p:sp>
      <p:sp>
        <p:nvSpPr>
          <p:cNvPr id="5" name="Title 1"/>
          <p:cNvSpPr>
            <a:spLocks noGrp="1"/>
          </p:cNvSpPr>
          <p:nvPr>
            <p:ph type="title"/>
          </p:nvPr>
        </p:nvSpPr>
        <p:spPr>
          <a:xfrm>
            <a:off x="208647" y="19472"/>
            <a:ext cx="7531705" cy="601216"/>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نکات کلیدی </a:t>
            </a:r>
            <a:endParaRPr lang="fa-IR" sz="2800" dirty="0">
              <a:solidFill>
                <a:schemeClr val="bg1"/>
              </a:solidFill>
              <a:cs typeface="B Titr" panose="00000700000000000000" pitchFamily="2" charset="-78"/>
            </a:endParaRPr>
          </a:p>
        </p:txBody>
      </p:sp>
    </p:spTree>
    <p:extLst>
      <p:ext uri="{BB962C8B-B14F-4D97-AF65-F5344CB8AC3E}">
        <p14:creationId xmlns:p14="http://schemas.microsoft.com/office/powerpoint/2010/main" val="115561940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052736"/>
            <a:ext cx="8943902" cy="5616624"/>
          </a:xfrm>
        </p:spPr>
        <p:txBody>
          <a:bodyPr/>
          <a:lstStyle/>
          <a:p>
            <a:pPr marL="0" indent="0">
              <a:lnSpc>
                <a:spcPct val="200000"/>
              </a:lnSpc>
              <a:buNone/>
            </a:pPr>
            <a:r>
              <a:rPr lang="fa-IR" sz="2400" dirty="0" smtClean="0">
                <a:cs typeface="B Koodak" panose="00000700000000000000" pitchFamily="2" charset="-78"/>
              </a:rPr>
              <a:t>24 - در </a:t>
            </a:r>
            <a:r>
              <a:rPr lang="fa-IR" sz="2400" dirty="0">
                <a:cs typeface="B Koodak" panose="00000700000000000000" pitchFamily="2" charset="-78"/>
              </a:rPr>
              <a:t>صورتیکه بیمار از طریق داخل وریدی مایع دریافت می کند میزان مایع در یافتی در شیفت خود را محاسبه نموده و علاوه بر تنظیم سرم بیمار میزان مایع دریافتی وی را در گزارش قید نمایید.</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25 - درصورتیکه </a:t>
            </a:r>
            <a:r>
              <a:rPr lang="fa-IR" sz="2400" dirty="0">
                <a:cs typeface="B Koodak" panose="00000700000000000000" pitchFamily="2" charset="-78"/>
              </a:rPr>
              <a:t>بیمار دستور کنترل میزان جذب و دفع مایعات (</a:t>
            </a:r>
            <a:r>
              <a:rPr lang="en-US" sz="2400" dirty="0">
                <a:cs typeface="B Koodak" panose="00000700000000000000" pitchFamily="2" charset="-78"/>
              </a:rPr>
              <a:t>I</a:t>
            </a:r>
            <a:r>
              <a:rPr lang="fa-IR" sz="2400" dirty="0">
                <a:cs typeface="B Koodak" panose="00000700000000000000" pitchFamily="2" charset="-78"/>
              </a:rPr>
              <a:t>&amp;</a:t>
            </a:r>
            <a:r>
              <a:rPr lang="en-US" sz="2400" dirty="0">
                <a:cs typeface="B Koodak" panose="00000700000000000000" pitchFamily="2" charset="-78"/>
              </a:rPr>
              <a:t>O  ) </a:t>
            </a:r>
            <a:r>
              <a:rPr lang="fa-IR" sz="2400" dirty="0">
                <a:cs typeface="B Koodak" panose="00000700000000000000" pitchFamily="2" charset="-78"/>
              </a:rPr>
              <a:t>را دارد باید فرم کنترل جذب ودفع در پرونده گذاشته شده و میزان جذب و دفع در هر شیفت با ذکر نوع و روش دریافت مایعات همچنین مقدار و نوع هرگونه مواد دفعی بطور دقیق ثبت شود.</a:t>
            </a:r>
            <a:endParaRPr lang="en-US" sz="2400" dirty="0">
              <a:cs typeface="B Koodak" panose="00000700000000000000" pitchFamily="2" charset="-78"/>
            </a:endParaRPr>
          </a:p>
          <a:p>
            <a:endParaRPr lang="fa-IR" dirty="0"/>
          </a:p>
        </p:txBody>
      </p:sp>
      <p:sp>
        <p:nvSpPr>
          <p:cNvPr id="4" name="Title 1"/>
          <p:cNvSpPr>
            <a:spLocks noGrp="1"/>
          </p:cNvSpPr>
          <p:nvPr>
            <p:ph type="title"/>
          </p:nvPr>
        </p:nvSpPr>
        <p:spPr>
          <a:xfrm>
            <a:off x="208647" y="19472"/>
            <a:ext cx="7531705" cy="601216"/>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نکات کلیدی </a:t>
            </a:r>
            <a:endParaRPr lang="fa-IR" sz="2800" dirty="0">
              <a:solidFill>
                <a:schemeClr val="bg1"/>
              </a:solidFill>
              <a:cs typeface="B Titr" panose="00000700000000000000" pitchFamily="2" charset="-78"/>
            </a:endParaRPr>
          </a:p>
        </p:txBody>
      </p:sp>
    </p:spTree>
    <p:extLst>
      <p:ext uri="{BB962C8B-B14F-4D97-AF65-F5344CB8AC3E}">
        <p14:creationId xmlns:p14="http://schemas.microsoft.com/office/powerpoint/2010/main" val="122656760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862681"/>
            <a:ext cx="8568952" cy="5170646"/>
          </a:xfrm>
          <a:prstGeom prst="rect">
            <a:avLst/>
          </a:prstGeom>
          <a:noFill/>
        </p:spPr>
        <p:txBody>
          <a:bodyPr wrap="square" rtlCol="1">
            <a:spAutoFit/>
          </a:bodyPr>
          <a:lstStyle/>
          <a:p>
            <a:pPr algn="just">
              <a:lnSpc>
                <a:spcPct val="200000"/>
              </a:lnSpc>
            </a:pPr>
            <a:r>
              <a:rPr lang="fa-IR" sz="2400" b="1" dirty="0">
                <a:cs typeface="B Koodak" panose="00000700000000000000" pitchFamily="2" charset="-78"/>
              </a:rPr>
              <a:t>1</a:t>
            </a:r>
            <a:r>
              <a:rPr lang="fa-IR" sz="2400" dirty="0" smtClean="0">
                <a:cs typeface="B Koodak" panose="00000700000000000000" pitchFamily="2" charset="-78"/>
              </a:rPr>
              <a:t>- استقلال حرفه ي</a:t>
            </a:r>
          </a:p>
          <a:p>
            <a:pPr algn="just">
              <a:lnSpc>
                <a:spcPct val="200000"/>
              </a:lnSpc>
            </a:pPr>
            <a:r>
              <a:rPr lang="fa-IR" sz="2400" dirty="0" smtClean="0">
                <a:cs typeface="B Koodak" panose="00000700000000000000" pitchFamily="2" charset="-78"/>
              </a:rPr>
              <a:t>2- افزايش سطح آگاهي هاي پزشكي جامعه</a:t>
            </a:r>
          </a:p>
          <a:p>
            <a:pPr algn="just">
              <a:lnSpc>
                <a:spcPct val="200000"/>
              </a:lnSpc>
            </a:pPr>
            <a:r>
              <a:rPr lang="fa-IR" sz="2400" dirty="0" smtClean="0">
                <a:cs typeface="B Koodak" panose="00000700000000000000" pitchFamily="2" charset="-78"/>
              </a:rPr>
              <a:t>3- افزايش تعداد پرستارن</a:t>
            </a:r>
          </a:p>
          <a:p>
            <a:pPr algn="just">
              <a:lnSpc>
                <a:spcPct val="200000"/>
              </a:lnSpc>
            </a:pPr>
            <a:r>
              <a:rPr lang="fa-IR" sz="2400" dirty="0" smtClean="0">
                <a:cs typeface="B Koodak" panose="00000700000000000000" pitchFamily="2" charset="-78"/>
              </a:rPr>
              <a:t>4- ايجاد نقش هاي جديد و افزايش مسئوليتها</a:t>
            </a:r>
          </a:p>
          <a:p>
            <a:pPr algn="just">
              <a:lnSpc>
                <a:spcPct val="200000"/>
              </a:lnSpc>
            </a:pPr>
            <a:r>
              <a:rPr lang="fa-IR" sz="2400" dirty="0" smtClean="0">
                <a:cs typeface="B Koodak" panose="00000700000000000000" pitchFamily="2" charset="-78"/>
              </a:rPr>
              <a:t>5- پيشرفت تكنولوژي</a:t>
            </a:r>
          </a:p>
          <a:p>
            <a:pPr algn="just">
              <a:lnSpc>
                <a:spcPct val="200000"/>
              </a:lnSpc>
            </a:pPr>
            <a:r>
              <a:rPr lang="fa-IR" sz="2400" dirty="0" smtClean="0">
                <a:cs typeface="B Koodak" panose="00000700000000000000" pitchFamily="2" charset="-78"/>
              </a:rPr>
              <a:t>6- افزايش هزينه هاي درماني</a:t>
            </a:r>
          </a:p>
          <a:p>
            <a:pPr algn="just">
              <a:lnSpc>
                <a:spcPct val="200000"/>
              </a:lnSpc>
            </a:pPr>
            <a:r>
              <a:rPr lang="fa-IR" sz="2400" dirty="0" smtClean="0">
                <a:cs typeface="B Koodak" panose="00000700000000000000" pitchFamily="2" charset="-78"/>
              </a:rPr>
              <a:t>7- افزايش آمار دكترين حقوق و درنهايت افزايش اطلاعات حقوقي مردم</a:t>
            </a:r>
          </a:p>
        </p:txBody>
      </p:sp>
      <p:sp>
        <p:nvSpPr>
          <p:cNvPr id="7" name="Title 6"/>
          <p:cNvSpPr txBox="1">
            <a:spLocks noGrp="1"/>
          </p:cNvSpPr>
          <p:nvPr>
            <p:ph type="title"/>
          </p:nvPr>
        </p:nvSpPr>
        <p:spPr>
          <a:xfrm>
            <a:off x="251520" y="44624"/>
            <a:ext cx="7488832" cy="954107"/>
          </a:xfrm>
          <a:prstGeom prst="rect">
            <a:avLst/>
          </a:prstGeom>
          <a:solidFill>
            <a:schemeClr val="accent5">
              <a:lumMod val="60000"/>
              <a:lumOff val="40000"/>
            </a:schemeClr>
          </a:solidFill>
        </p:spPr>
        <p:txBody>
          <a:bodyPr wrap="square" rtlCol="1">
            <a:spAutoFit/>
          </a:bodyPr>
          <a:lstStyle/>
          <a:p>
            <a:pPr algn="r"/>
            <a:r>
              <a:rPr lang="fa-IR" sz="2800" dirty="0">
                <a:solidFill>
                  <a:schemeClr val="bg1"/>
                </a:solidFill>
                <a:cs typeface="B Titr" panose="00000700000000000000" pitchFamily="2" charset="-78"/>
              </a:rPr>
              <a:t>دلایل افزایش آمار خوانده های پرستاری به محاکم قضایی و انتظامی در چند سال اخیر</a:t>
            </a:r>
          </a:p>
        </p:txBody>
      </p:sp>
    </p:spTree>
    <p:extLst>
      <p:ext uri="{BB962C8B-B14F-4D97-AF65-F5344CB8AC3E}">
        <p14:creationId xmlns:p14="http://schemas.microsoft.com/office/powerpoint/2010/main" val="330677366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052736"/>
            <a:ext cx="8943902" cy="5760640"/>
          </a:xfrm>
        </p:spPr>
        <p:txBody>
          <a:bodyPr/>
          <a:lstStyle/>
          <a:p>
            <a:pPr marL="0" indent="0">
              <a:lnSpc>
                <a:spcPct val="200000"/>
              </a:lnSpc>
              <a:buNone/>
            </a:pPr>
            <a:r>
              <a:rPr lang="fa-IR" sz="2400" dirty="0" smtClean="0">
                <a:cs typeface="B Koodak" panose="00000700000000000000" pitchFamily="2" charset="-78"/>
              </a:rPr>
              <a:t>26 -  </a:t>
            </a:r>
            <a:r>
              <a:rPr lang="fa-IR" sz="2400" dirty="0">
                <a:cs typeface="B Koodak" panose="00000700000000000000" pitchFamily="2" charset="-78"/>
              </a:rPr>
              <a:t>شبکار باید در پایان شیفت خود جمع 24 ساعته ( </a:t>
            </a:r>
            <a:r>
              <a:rPr lang="en-US" sz="2400" dirty="0">
                <a:cs typeface="B Koodak" panose="00000700000000000000" pitchFamily="2" charset="-78"/>
              </a:rPr>
              <a:t>I</a:t>
            </a:r>
            <a:r>
              <a:rPr lang="fa-IR" sz="2400" dirty="0">
                <a:cs typeface="B Koodak" panose="00000700000000000000" pitchFamily="2" charset="-78"/>
              </a:rPr>
              <a:t>&amp;</a:t>
            </a:r>
            <a:r>
              <a:rPr lang="en-US" sz="2400" dirty="0">
                <a:cs typeface="B Koodak" panose="00000700000000000000" pitchFamily="2" charset="-78"/>
              </a:rPr>
              <a:t>O )</a:t>
            </a:r>
            <a:r>
              <a:rPr lang="fa-IR" sz="2400" dirty="0">
                <a:cs typeface="B Koodak" panose="00000700000000000000" pitchFamily="2" charset="-78"/>
              </a:rPr>
              <a:t> را در برگه کنترل جذب و دفع و نیز در برگه چارت علائم حیاتی در ستون مربوطه ثبت نماید.  </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27 - هرگونه </a:t>
            </a:r>
            <a:r>
              <a:rPr lang="fa-IR" sz="2400" dirty="0">
                <a:cs typeface="B Koodak" panose="00000700000000000000" pitchFamily="2" charset="-78"/>
              </a:rPr>
              <a:t>علائم و نشانه ای را که در صورت بروز به پزشک اطلاع داده میشود را ثبت نمایید.</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28 - ثبت </a:t>
            </a:r>
            <a:r>
              <a:rPr lang="fa-IR" sz="2400" dirty="0">
                <a:cs typeface="B Koodak" panose="00000700000000000000" pitchFamily="2" charset="-78"/>
              </a:rPr>
              <a:t>هر گونه حادثه یا اتفاقی که سلامتی بیمار را به مخاطره انداخته (سقوط ، اشتباهات دارویی و.... ) ضروری است.</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29 - دستورات </a:t>
            </a:r>
            <a:r>
              <a:rPr lang="fa-IR" sz="2400" dirty="0">
                <a:cs typeface="B Koodak" panose="00000700000000000000" pitchFamily="2" charset="-78"/>
              </a:rPr>
              <a:t>اجرا نشده پزشکان را با ذکر علت ثبت نمایید.</a:t>
            </a:r>
            <a:endParaRPr lang="en-US" sz="2400" dirty="0">
              <a:cs typeface="B Koodak" panose="00000700000000000000" pitchFamily="2" charset="-78"/>
            </a:endParaRPr>
          </a:p>
          <a:p>
            <a:endParaRPr lang="fa-IR" dirty="0"/>
          </a:p>
        </p:txBody>
      </p:sp>
      <p:sp>
        <p:nvSpPr>
          <p:cNvPr id="4" name="Title 1"/>
          <p:cNvSpPr>
            <a:spLocks noGrp="1"/>
          </p:cNvSpPr>
          <p:nvPr>
            <p:ph type="title"/>
          </p:nvPr>
        </p:nvSpPr>
        <p:spPr>
          <a:xfrm>
            <a:off x="208647" y="19472"/>
            <a:ext cx="7531705" cy="601216"/>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نکات کلیدی </a:t>
            </a:r>
            <a:endParaRPr lang="fa-IR" sz="2800" dirty="0">
              <a:solidFill>
                <a:schemeClr val="bg1"/>
              </a:solidFill>
              <a:cs typeface="B Titr" panose="00000700000000000000" pitchFamily="2" charset="-78"/>
            </a:endParaRPr>
          </a:p>
        </p:txBody>
      </p:sp>
    </p:spTree>
    <p:extLst>
      <p:ext uri="{BB962C8B-B14F-4D97-AF65-F5344CB8AC3E}">
        <p14:creationId xmlns:p14="http://schemas.microsoft.com/office/powerpoint/2010/main" val="206221617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24744"/>
            <a:ext cx="8943902" cy="5616624"/>
          </a:xfrm>
        </p:spPr>
        <p:txBody>
          <a:bodyPr>
            <a:normAutofit/>
          </a:bodyPr>
          <a:lstStyle/>
          <a:p>
            <a:pPr marL="0" indent="0">
              <a:lnSpc>
                <a:spcPct val="200000"/>
              </a:lnSpc>
              <a:buNone/>
            </a:pPr>
            <a:r>
              <a:rPr lang="fa-IR" sz="2400" dirty="0" smtClean="0">
                <a:cs typeface="B Koodak" panose="00000700000000000000" pitchFamily="2" charset="-78"/>
              </a:rPr>
              <a:t>30 - کلیه </a:t>
            </a:r>
            <a:r>
              <a:rPr lang="fa-IR" sz="2400" dirty="0">
                <a:cs typeface="B Koodak" panose="00000700000000000000" pitchFamily="2" charset="-78"/>
              </a:rPr>
              <a:t>اطلاعات ضروری در مورد دستورات دارویی اجرا شده را ثبت کنید (نام دارو، دوز دارو تاریخ و ساعت شروع، زمان و راه تجویز).</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31 - زدن </a:t>
            </a:r>
            <a:r>
              <a:rPr lang="fa-IR" sz="2400" dirty="0">
                <a:cs typeface="B Koodak" panose="00000700000000000000" pitchFamily="2" charset="-78"/>
              </a:rPr>
              <a:t>علامت تیک روی ساعت تجویز دارو به منزله داده شدن دارو به بیمار و کشیدن دایره دور آن به معنی ندادن دارو به بیمار می باشد که در هر حالت باید نام دهنده دارو روی محل تیک یا دایره ثبت شود (در برگه گزارش پرستاری در قسمت ثبت داروها).</a:t>
            </a:r>
            <a:endParaRPr lang="en-US" sz="2400" dirty="0">
              <a:cs typeface="B Koodak" panose="00000700000000000000" pitchFamily="2" charset="-78"/>
            </a:endParaRPr>
          </a:p>
          <a:p>
            <a:pPr marL="0" indent="0">
              <a:lnSpc>
                <a:spcPct val="200000"/>
              </a:lnSpc>
              <a:buNone/>
            </a:pPr>
            <a:endParaRPr lang="fa-IR" sz="2400" dirty="0">
              <a:cs typeface="B Koodak" panose="00000700000000000000" pitchFamily="2" charset="-78"/>
            </a:endParaRPr>
          </a:p>
        </p:txBody>
      </p:sp>
      <p:sp>
        <p:nvSpPr>
          <p:cNvPr id="4" name="Title 1"/>
          <p:cNvSpPr>
            <a:spLocks noGrp="1"/>
          </p:cNvSpPr>
          <p:nvPr>
            <p:ph type="title"/>
          </p:nvPr>
        </p:nvSpPr>
        <p:spPr>
          <a:xfrm>
            <a:off x="208647" y="19472"/>
            <a:ext cx="7531705" cy="601216"/>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نکات کلیدی </a:t>
            </a:r>
            <a:endParaRPr lang="fa-IR" sz="2800" dirty="0">
              <a:solidFill>
                <a:schemeClr val="bg1"/>
              </a:solidFill>
              <a:cs typeface="B Titr" panose="00000700000000000000" pitchFamily="2" charset="-78"/>
            </a:endParaRPr>
          </a:p>
        </p:txBody>
      </p:sp>
    </p:spTree>
    <p:extLst>
      <p:ext uri="{BB962C8B-B14F-4D97-AF65-F5344CB8AC3E}">
        <p14:creationId xmlns:p14="http://schemas.microsoft.com/office/powerpoint/2010/main" val="70243224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24744"/>
            <a:ext cx="9008410" cy="5616624"/>
          </a:xfrm>
        </p:spPr>
        <p:txBody>
          <a:bodyPr>
            <a:normAutofit fontScale="92500"/>
          </a:bodyPr>
          <a:lstStyle/>
          <a:p>
            <a:pPr marL="0" indent="0">
              <a:lnSpc>
                <a:spcPct val="200000"/>
              </a:lnSpc>
              <a:buNone/>
            </a:pPr>
            <a:r>
              <a:rPr lang="fa-IR" sz="2400" dirty="0" smtClean="0">
                <a:cs typeface="B Koodak" panose="00000700000000000000" pitchFamily="2" charset="-78"/>
              </a:rPr>
              <a:t>32 - در </a:t>
            </a:r>
            <a:r>
              <a:rPr lang="fa-IR" sz="2400" dirty="0">
                <a:cs typeface="B Koodak" panose="00000700000000000000" pitchFamily="2" charset="-78"/>
              </a:rPr>
              <a:t>صورت ندادن دارو به هر علت و کشیدن دایره دور ساعت تجویز باید علت آن در بالای ساعت تجویز دارو بطور مختصر ذکر شده ودر گزارش پرستاری نیز در مورد آن توضیح داده شود (برخی از علل احتمالی عبارتند از : موجود نبودن دارو، پایین بودن فشار خون بیمار و…).</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33 - اطلاعاتی </a:t>
            </a:r>
            <a:r>
              <a:rPr lang="fa-IR" sz="2400" dirty="0">
                <a:cs typeface="B Koodak" panose="00000700000000000000" pitchFamily="2" charset="-78"/>
              </a:rPr>
              <a:t>را که خودتان به پزشک معالج گزارش می­نمایید (حضوری، تلفنی) دقیقا ثبت کنید.</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34 – ساعات ثبت ابتدا و انتهای گزارش به صورت 7:30 -13:30/13:30-19:30 و 19:30-7:30 زیر ثبت شود.</a:t>
            </a:r>
            <a:endParaRPr lang="fa-IR" sz="2400" dirty="0">
              <a:cs typeface="B Koodak" panose="00000700000000000000" pitchFamily="2" charset="-78"/>
            </a:endParaRPr>
          </a:p>
        </p:txBody>
      </p:sp>
      <p:sp>
        <p:nvSpPr>
          <p:cNvPr id="4" name="Title 1"/>
          <p:cNvSpPr>
            <a:spLocks noGrp="1"/>
          </p:cNvSpPr>
          <p:nvPr>
            <p:ph type="title"/>
          </p:nvPr>
        </p:nvSpPr>
        <p:spPr>
          <a:xfrm>
            <a:off x="208647" y="19472"/>
            <a:ext cx="7531705" cy="601216"/>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نکات کلیدی </a:t>
            </a:r>
            <a:endParaRPr lang="fa-IR" sz="2800" dirty="0">
              <a:solidFill>
                <a:schemeClr val="bg1"/>
              </a:solidFill>
              <a:cs typeface="B Titr" panose="00000700000000000000" pitchFamily="2" charset="-78"/>
            </a:endParaRPr>
          </a:p>
        </p:txBody>
      </p:sp>
    </p:spTree>
    <p:extLst>
      <p:ext uri="{BB962C8B-B14F-4D97-AF65-F5344CB8AC3E}">
        <p14:creationId xmlns:p14="http://schemas.microsoft.com/office/powerpoint/2010/main" val="1806650327"/>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24744"/>
            <a:ext cx="8871894" cy="5544616"/>
          </a:xfrm>
        </p:spPr>
        <p:txBody>
          <a:bodyPr/>
          <a:lstStyle/>
          <a:p>
            <a:pPr marL="0" indent="0">
              <a:lnSpc>
                <a:spcPct val="200000"/>
              </a:lnSpc>
              <a:buNone/>
            </a:pPr>
            <a:r>
              <a:rPr lang="fa-IR" sz="2400" dirty="0" smtClean="0">
                <a:cs typeface="B Koodak" panose="00000700000000000000" pitchFamily="2" charset="-78"/>
              </a:rPr>
              <a:t>35- </a:t>
            </a:r>
            <a:r>
              <a:rPr lang="fa-IR" sz="2400" dirty="0">
                <a:cs typeface="B Koodak" panose="00000700000000000000" pitchFamily="2" charset="-78"/>
              </a:rPr>
              <a:t>از تصحیح عبارات اشتباه در گزارش به وسیله لاک گرفتن یا سیاه کردن  آنها اجتناب کنید.</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36- </a:t>
            </a:r>
            <a:r>
              <a:rPr lang="fa-IR" sz="2400" dirty="0">
                <a:cs typeface="B Koodak" panose="00000700000000000000" pitchFamily="2" charset="-78"/>
              </a:rPr>
              <a:t>جهت تصحیح موارد اشتباه در گزارش شرایط زیر را بطور کامل رعایت کنید:</a:t>
            </a:r>
            <a:endParaRPr lang="en-US" sz="2400" dirty="0">
              <a:cs typeface="B Koodak" panose="00000700000000000000" pitchFamily="2" charset="-78"/>
            </a:endParaRPr>
          </a:p>
          <a:p>
            <a:pPr marL="0" indent="0">
              <a:lnSpc>
                <a:spcPct val="200000"/>
              </a:lnSpc>
              <a:buNone/>
            </a:pPr>
            <a:r>
              <a:rPr lang="fa-IR" sz="2400" dirty="0">
                <a:cs typeface="B Koodak" panose="00000700000000000000" pitchFamily="2" charset="-78"/>
              </a:rPr>
              <a:t> </a:t>
            </a:r>
            <a:r>
              <a:rPr lang="fa-IR" sz="2400" dirty="0" smtClean="0">
                <a:cs typeface="B Koodak" panose="00000700000000000000" pitchFamily="2" charset="-78"/>
              </a:rPr>
              <a:t>36-1 </a:t>
            </a:r>
            <a:r>
              <a:rPr lang="fa-IR" sz="2400" dirty="0">
                <a:cs typeface="B Koodak" panose="00000700000000000000" pitchFamily="2" charset="-78"/>
              </a:rPr>
              <a:t>بر روی مورد اشتباه خط بکشید به نحوی که قابل خواندن باشد.</a:t>
            </a:r>
            <a:endParaRPr lang="en-US" sz="2400" dirty="0">
              <a:cs typeface="B Koodak" panose="00000700000000000000" pitchFamily="2" charset="-78"/>
            </a:endParaRPr>
          </a:p>
          <a:p>
            <a:pPr marL="0" indent="0">
              <a:lnSpc>
                <a:spcPct val="200000"/>
              </a:lnSpc>
              <a:buNone/>
            </a:pPr>
            <a:r>
              <a:rPr lang="fa-IR" sz="2400" dirty="0">
                <a:cs typeface="B Koodak" panose="00000700000000000000" pitchFamily="2" charset="-78"/>
              </a:rPr>
              <a:t> </a:t>
            </a:r>
            <a:r>
              <a:rPr lang="fa-IR" sz="2400" dirty="0" smtClean="0">
                <a:cs typeface="B Koodak" panose="00000700000000000000" pitchFamily="2" charset="-78"/>
              </a:rPr>
              <a:t>36-2 </a:t>
            </a:r>
            <a:r>
              <a:rPr lang="fa-IR" sz="2400" dirty="0">
                <a:cs typeface="B Koodak" panose="00000700000000000000" pitchFamily="2" charset="-78"/>
              </a:rPr>
              <a:t>در قسمت بالا و یا جلوی مورد اشتباه کلمه </a:t>
            </a:r>
            <a:r>
              <a:rPr lang="fa-IR" sz="2400" dirty="0" smtClean="0">
                <a:cs typeface="B Koodak" panose="00000700000000000000" pitchFamily="2" charset="-78"/>
              </a:rPr>
              <a:t>"خطا در ثبت " را </a:t>
            </a:r>
            <a:r>
              <a:rPr lang="fa-IR" sz="2400" dirty="0">
                <a:cs typeface="B Koodak" panose="00000700000000000000" pitchFamily="2" charset="-78"/>
              </a:rPr>
              <a:t>نوشته و گزارش صحیح را بعد از کلمه </a:t>
            </a:r>
            <a:r>
              <a:rPr lang="fa-IR" sz="2400" dirty="0" smtClean="0">
                <a:cs typeface="B Koodak" panose="00000700000000000000" pitchFamily="2" charset="-78"/>
              </a:rPr>
              <a:t>" خطا در ثبت " </a:t>
            </a:r>
            <a:r>
              <a:rPr lang="fa-IR" sz="2400" dirty="0" smtClean="0">
                <a:cs typeface="B Koodak" panose="00000700000000000000" pitchFamily="2" charset="-78"/>
              </a:rPr>
              <a:t>ادامه </a:t>
            </a:r>
            <a:r>
              <a:rPr lang="fa-IR" sz="2400" dirty="0">
                <a:cs typeface="B Koodak" panose="00000700000000000000" pitchFamily="2" charset="-78"/>
              </a:rPr>
              <a:t>دهید.</a:t>
            </a:r>
            <a:endParaRPr lang="en-US" sz="2400" dirty="0">
              <a:cs typeface="B Koodak" panose="00000700000000000000" pitchFamily="2" charset="-78"/>
            </a:endParaRPr>
          </a:p>
          <a:p>
            <a:endParaRPr lang="fa-IR" dirty="0"/>
          </a:p>
        </p:txBody>
      </p:sp>
      <p:sp>
        <p:nvSpPr>
          <p:cNvPr id="4" name="Title 1"/>
          <p:cNvSpPr>
            <a:spLocks noGrp="1"/>
          </p:cNvSpPr>
          <p:nvPr>
            <p:ph type="title"/>
          </p:nvPr>
        </p:nvSpPr>
        <p:spPr>
          <a:xfrm>
            <a:off x="208647" y="19472"/>
            <a:ext cx="7531705" cy="601216"/>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نکات کلیدی </a:t>
            </a:r>
            <a:endParaRPr lang="fa-IR" sz="2800" dirty="0">
              <a:solidFill>
                <a:schemeClr val="bg1"/>
              </a:solidFill>
              <a:cs typeface="B Titr" panose="00000700000000000000" pitchFamily="2" charset="-78"/>
            </a:endParaRPr>
          </a:p>
        </p:txBody>
      </p:sp>
    </p:spTree>
    <p:extLst>
      <p:ext uri="{BB962C8B-B14F-4D97-AF65-F5344CB8AC3E}">
        <p14:creationId xmlns:p14="http://schemas.microsoft.com/office/powerpoint/2010/main" val="1779954067"/>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052736"/>
            <a:ext cx="8943902" cy="5688632"/>
          </a:xfrm>
        </p:spPr>
        <p:txBody>
          <a:bodyPr>
            <a:noAutofit/>
          </a:bodyPr>
          <a:lstStyle/>
          <a:p>
            <a:pPr marL="0" indent="0">
              <a:lnSpc>
                <a:spcPct val="200000"/>
              </a:lnSpc>
              <a:buNone/>
            </a:pPr>
            <a:r>
              <a:rPr lang="fa-IR" sz="2400" dirty="0">
                <a:cs typeface="B Koodak" panose="00000700000000000000" pitchFamily="2" charset="-78"/>
              </a:rPr>
              <a:t> </a:t>
            </a:r>
            <a:r>
              <a:rPr lang="fa-IR" sz="2400" dirty="0" smtClean="0">
                <a:cs typeface="B Koodak" panose="00000700000000000000" pitchFamily="2" charset="-78"/>
              </a:rPr>
              <a:t>37- </a:t>
            </a:r>
            <a:r>
              <a:rPr lang="fa-IR" sz="2400" dirty="0">
                <a:cs typeface="B Koodak" panose="00000700000000000000" pitchFamily="2" charset="-78"/>
              </a:rPr>
              <a:t>از مواردی که منجر به تحریف گزارش می شود اجتناب کنید از </a:t>
            </a:r>
            <a:r>
              <a:rPr lang="fa-IR" sz="2400" dirty="0" smtClean="0">
                <a:cs typeface="B Koodak" panose="00000700000000000000" pitchFamily="2" charset="-78"/>
              </a:rPr>
              <a:t>جمله:</a:t>
            </a:r>
          </a:p>
          <a:p>
            <a:pPr marL="0" indent="0">
              <a:lnSpc>
                <a:spcPct val="200000"/>
              </a:lnSpc>
              <a:buNone/>
            </a:pPr>
            <a:r>
              <a:rPr lang="fa-IR" sz="2400" dirty="0" smtClean="0">
                <a:cs typeface="B Koodak" panose="00000700000000000000" pitchFamily="2" charset="-78"/>
              </a:rPr>
              <a:t>37-1 اضافه نمودن مواردی به گزارش بدون آنکه تعیین شود که موارد مذکور بعداً اضافه شده است.</a:t>
            </a:r>
            <a:endParaRPr lang="en-US" sz="2400" dirty="0" smtClean="0">
              <a:cs typeface="B Koodak" panose="00000700000000000000" pitchFamily="2" charset="-78"/>
            </a:endParaRPr>
          </a:p>
          <a:p>
            <a:pPr marL="0" indent="0">
              <a:lnSpc>
                <a:spcPct val="200000"/>
              </a:lnSpc>
              <a:buNone/>
            </a:pPr>
            <a:r>
              <a:rPr lang="fa-IR" sz="2400" dirty="0" smtClean="0">
                <a:cs typeface="B Koodak" panose="00000700000000000000" pitchFamily="2" charset="-78"/>
              </a:rPr>
              <a:t>37-2ثبت </a:t>
            </a:r>
            <a:r>
              <a:rPr lang="fa-IR" sz="2400" dirty="0">
                <a:cs typeface="B Koodak" panose="00000700000000000000" pitchFamily="2" charset="-78"/>
              </a:rPr>
              <a:t>اطلاعات نادرست در گزارش پرستاری</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37-3 </a:t>
            </a:r>
            <a:r>
              <a:rPr lang="fa-IR" sz="2400" dirty="0">
                <a:cs typeface="B Koodak" panose="00000700000000000000" pitchFamily="2" charset="-78"/>
              </a:rPr>
              <a:t>دوباره نویسی و یا تغییر گزارش</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37-4 </a:t>
            </a:r>
            <a:r>
              <a:rPr lang="fa-IR" sz="2400" dirty="0">
                <a:cs typeface="B Koodak" panose="00000700000000000000" pitchFamily="2" charset="-78"/>
              </a:rPr>
              <a:t>اضافه نمودن مواردی به یادداشت های سایرین</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37-5 </a:t>
            </a:r>
            <a:r>
              <a:rPr lang="fa-IR" sz="2400" dirty="0">
                <a:cs typeface="B Koodak" panose="00000700000000000000" pitchFamily="2" charset="-78"/>
              </a:rPr>
              <a:t>تخریب یا مخدوش نمودن گزارشهای قبلی یا موجود</a:t>
            </a:r>
            <a:endParaRPr lang="en-US" sz="2400" dirty="0">
              <a:cs typeface="B Koodak" panose="00000700000000000000" pitchFamily="2" charset="-78"/>
            </a:endParaRPr>
          </a:p>
          <a:p>
            <a:pPr marL="0" indent="0">
              <a:lnSpc>
                <a:spcPct val="200000"/>
              </a:lnSpc>
              <a:buNone/>
            </a:pPr>
            <a:endParaRPr lang="fa-IR" sz="2400" dirty="0">
              <a:cs typeface="B Koodak" panose="00000700000000000000" pitchFamily="2" charset="-78"/>
            </a:endParaRPr>
          </a:p>
        </p:txBody>
      </p:sp>
      <p:sp>
        <p:nvSpPr>
          <p:cNvPr id="4" name="Title 1"/>
          <p:cNvSpPr>
            <a:spLocks noGrp="1"/>
          </p:cNvSpPr>
          <p:nvPr>
            <p:ph type="title"/>
          </p:nvPr>
        </p:nvSpPr>
        <p:spPr>
          <a:xfrm>
            <a:off x="208647" y="19472"/>
            <a:ext cx="7531705" cy="601216"/>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نکات کلیدی </a:t>
            </a:r>
            <a:endParaRPr lang="fa-IR" sz="2800" dirty="0">
              <a:solidFill>
                <a:schemeClr val="bg1"/>
              </a:solidFill>
              <a:cs typeface="B Titr" panose="00000700000000000000" pitchFamily="2" charset="-78"/>
            </a:endParaRPr>
          </a:p>
        </p:txBody>
      </p:sp>
    </p:spTree>
    <p:extLst>
      <p:ext uri="{BB962C8B-B14F-4D97-AF65-F5344CB8AC3E}">
        <p14:creationId xmlns:p14="http://schemas.microsoft.com/office/powerpoint/2010/main" val="80846620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24744"/>
            <a:ext cx="8943902" cy="5733256"/>
          </a:xfrm>
        </p:spPr>
        <p:txBody>
          <a:bodyPr>
            <a:normAutofit/>
          </a:bodyPr>
          <a:lstStyle/>
          <a:p>
            <a:pPr marL="0" indent="0">
              <a:lnSpc>
                <a:spcPct val="150000"/>
              </a:lnSpc>
              <a:buNone/>
            </a:pPr>
            <a:r>
              <a:rPr lang="fa-IR" sz="2400" dirty="0" smtClean="0">
                <a:cs typeface="B Koodak" panose="00000700000000000000" pitchFamily="2" charset="-78"/>
              </a:rPr>
              <a:t>38- </a:t>
            </a:r>
            <a:r>
              <a:rPr lang="fa-IR" sz="2400" dirty="0">
                <a:cs typeface="B Koodak" panose="00000700000000000000" pitchFamily="2" charset="-78"/>
              </a:rPr>
              <a:t>گزارش عملیات احیاء قلبی ریوی (  </a:t>
            </a:r>
            <a:r>
              <a:rPr lang="en-US" sz="2400" dirty="0">
                <a:cs typeface="B Koodak" panose="00000700000000000000" pitchFamily="2" charset="-78"/>
              </a:rPr>
              <a:t>C.P.R ) </a:t>
            </a:r>
            <a:r>
              <a:rPr lang="fa-IR" sz="2400" dirty="0">
                <a:cs typeface="B Koodak" panose="00000700000000000000" pitchFamily="2" charset="-78"/>
              </a:rPr>
              <a:t>بطور کامل و جامع با ذکر کلیه مراحل احیا باید در پرونده  ثبت شود.      </a:t>
            </a:r>
            <a:endParaRPr lang="en-US" sz="2400" dirty="0">
              <a:cs typeface="B Koodak" panose="00000700000000000000" pitchFamily="2" charset="-78"/>
            </a:endParaRPr>
          </a:p>
          <a:p>
            <a:pPr marL="0" indent="0">
              <a:lnSpc>
                <a:spcPct val="150000"/>
              </a:lnSpc>
              <a:buNone/>
            </a:pPr>
            <a:r>
              <a:rPr lang="fa-IR" sz="2400" dirty="0" smtClean="0">
                <a:cs typeface="B Koodak" panose="00000700000000000000" pitchFamily="2" charset="-78"/>
              </a:rPr>
              <a:t>39 </a:t>
            </a:r>
            <a:r>
              <a:rPr lang="fa-IR" sz="2400" dirty="0">
                <a:cs typeface="B Koodak" panose="00000700000000000000" pitchFamily="2" charset="-78"/>
              </a:rPr>
              <a:t>- در بین مطالب مندرج در گزارش پرستاری وابتدا وانتهای گزارش جای خالی وجود نداشته باشد.</a:t>
            </a:r>
            <a:endParaRPr lang="en-US" sz="2400" dirty="0">
              <a:cs typeface="B Koodak" panose="00000700000000000000" pitchFamily="2" charset="-78"/>
            </a:endParaRPr>
          </a:p>
          <a:p>
            <a:pPr marL="0" indent="0">
              <a:lnSpc>
                <a:spcPct val="150000"/>
              </a:lnSpc>
              <a:buNone/>
            </a:pPr>
            <a:r>
              <a:rPr lang="fa-IR" sz="2400" dirty="0" smtClean="0">
                <a:cs typeface="B Koodak" panose="00000700000000000000" pitchFamily="2" charset="-78"/>
              </a:rPr>
              <a:t>40- </a:t>
            </a:r>
            <a:r>
              <a:rPr lang="fa-IR" sz="2400" dirty="0">
                <a:cs typeface="B Koodak" panose="00000700000000000000" pitchFamily="2" charset="-78"/>
              </a:rPr>
              <a:t>در صورت استفاده از اختصارات در گزارش پرستاری ، اختصارات قابل قبول بین المللی را بکار ببرید.</a:t>
            </a:r>
            <a:endParaRPr lang="en-US" sz="2400" dirty="0">
              <a:cs typeface="B Koodak" panose="00000700000000000000" pitchFamily="2" charset="-78"/>
            </a:endParaRPr>
          </a:p>
          <a:p>
            <a:pPr marL="0" indent="0">
              <a:lnSpc>
                <a:spcPct val="150000"/>
              </a:lnSpc>
              <a:buNone/>
            </a:pPr>
            <a:r>
              <a:rPr lang="fa-IR" sz="2400" dirty="0" smtClean="0">
                <a:cs typeface="B Koodak" panose="00000700000000000000" pitchFamily="2" charset="-78"/>
              </a:rPr>
              <a:t>42- </a:t>
            </a:r>
            <a:r>
              <a:rPr lang="fa-IR" sz="2400" dirty="0">
                <a:cs typeface="B Koodak" panose="00000700000000000000" pitchFamily="2" charset="-78"/>
              </a:rPr>
              <a:t>در صورتی که بیماری شفاهاً  مسئولین درمانی بیمارستان را تهدید به تعقیب مواردی نماید دقیقاً گزارش نمایید.</a:t>
            </a:r>
            <a:endParaRPr lang="en-US" sz="2400" dirty="0">
              <a:cs typeface="B Koodak" panose="00000700000000000000" pitchFamily="2" charset="-78"/>
            </a:endParaRPr>
          </a:p>
          <a:p>
            <a:pPr marL="0" indent="0">
              <a:buNone/>
            </a:pPr>
            <a:endParaRPr lang="fa-IR" dirty="0"/>
          </a:p>
        </p:txBody>
      </p:sp>
      <p:sp>
        <p:nvSpPr>
          <p:cNvPr id="4" name="Title 1"/>
          <p:cNvSpPr>
            <a:spLocks noGrp="1"/>
          </p:cNvSpPr>
          <p:nvPr>
            <p:ph type="title"/>
          </p:nvPr>
        </p:nvSpPr>
        <p:spPr>
          <a:xfrm>
            <a:off x="208647" y="19472"/>
            <a:ext cx="7531705" cy="601216"/>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نکات کلیدی </a:t>
            </a:r>
            <a:endParaRPr lang="fa-IR" sz="2800" dirty="0">
              <a:solidFill>
                <a:schemeClr val="bg1"/>
              </a:solidFill>
              <a:cs typeface="B Titr" panose="00000700000000000000" pitchFamily="2" charset="-78"/>
            </a:endParaRPr>
          </a:p>
        </p:txBody>
      </p:sp>
    </p:spTree>
    <p:extLst>
      <p:ext uri="{BB962C8B-B14F-4D97-AF65-F5344CB8AC3E}">
        <p14:creationId xmlns:p14="http://schemas.microsoft.com/office/powerpoint/2010/main" val="287246299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052736"/>
            <a:ext cx="9036496" cy="5688632"/>
          </a:xfrm>
        </p:spPr>
        <p:txBody>
          <a:bodyPr>
            <a:normAutofit/>
          </a:bodyPr>
          <a:lstStyle/>
          <a:p>
            <a:pPr marL="0" indent="0">
              <a:lnSpc>
                <a:spcPct val="200000"/>
              </a:lnSpc>
              <a:buNone/>
            </a:pPr>
            <a:r>
              <a:rPr lang="fa-IR" sz="2400" dirty="0" smtClean="0">
                <a:cs typeface="B Koodak" panose="00000700000000000000" pitchFamily="2" charset="-78"/>
              </a:rPr>
              <a:t>43-</a:t>
            </a:r>
            <a:r>
              <a:rPr lang="fa-IR" sz="2400" dirty="0">
                <a:cs typeface="B Koodak" panose="00000700000000000000" pitchFamily="2" charset="-78"/>
              </a:rPr>
              <a:t> در خصوص مشاوره­های پزشکی باید توجه شود که دستورات مشاوره فقط در صورتیکه توسط پزشک معالج یا پزشک مقیم در پرونده دستور اجرای آنها داده شده قابل انجام می باشد و نباید هیچگاه بطور مستقیم و بدون اطلاع پزشک معالج اجرا گردد.</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44- </a:t>
            </a:r>
            <a:r>
              <a:rPr lang="fa-IR" sz="2400" dirty="0">
                <a:cs typeface="B Koodak" panose="00000700000000000000" pitchFamily="2" charset="-78"/>
              </a:rPr>
              <a:t>از سوگیری در توصیف شخصیت بیمار با صفات نا خوشایند بپرهیزید.</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45- </a:t>
            </a:r>
            <a:r>
              <a:rPr lang="fa-IR" sz="2400" dirty="0">
                <a:cs typeface="B Koodak" panose="00000700000000000000" pitchFamily="2" charset="-78"/>
              </a:rPr>
              <a:t>از انتقاد سایرین در گزارشات پرستاری خودداری نمایید.</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46- </a:t>
            </a:r>
            <a:r>
              <a:rPr lang="fa-IR" sz="2400" dirty="0">
                <a:cs typeface="B Koodak" panose="00000700000000000000" pitchFamily="2" charset="-78"/>
              </a:rPr>
              <a:t>گزارش پرستاری باید در انتهای شیفت برای پرهیز از اشتباه و خط خوردگی نوشته شود.  </a:t>
            </a:r>
            <a:endParaRPr lang="en-US" sz="2400" dirty="0">
              <a:cs typeface="B Koodak" panose="00000700000000000000" pitchFamily="2" charset="-78"/>
            </a:endParaRPr>
          </a:p>
          <a:p>
            <a:pPr marL="0" indent="0">
              <a:lnSpc>
                <a:spcPct val="200000"/>
              </a:lnSpc>
              <a:buNone/>
            </a:pPr>
            <a:endParaRPr lang="fa-IR" sz="2400" dirty="0">
              <a:cs typeface="B Koodak" panose="00000700000000000000" pitchFamily="2" charset="-78"/>
            </a:endParaRPr>
          </a:p>
        </p:txBody>
      </p:sp>
      <p:sp>
        <p:nvSpPr>
          <p:cNvPr id="4" name="Title 1"/>
          <p:cNvSpPr>
            <a:spLocks noGrp="1"/>
          </p:cNvSpPr>
          <p:nvPr>
            <p:ph type="title"/>
          </p:nvPr>
        </p:nvSpPr>
        <p:spPr>
          <a:xfrm>
            <a:off x="208647" y="19472"/>
            <a:ext cx="7531705" cy="601216"/>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نکات کلیدی </a:t>
            </a:r>
            <a:endParaRPr lang="fa-IR" sz="2800" dirty="0">
              <a:solidFill>
                <a:schemeClr val="bg1"/>
              </a:solidFill>
              <a:cs typeface="B Titr" panose="00000700000000000000" pitchFamily="2" charset="-78"/>
            </a:endParaRPr>
          </a:p>
        </p:txBody>
      </p:sp>
    </p:spTree>
    <p:extLst>
      <p:ext uri="{BB962C8B-B14F-4D97-AF65-F5344CB8AC3E}">
        <p14:creationId xmlns:p14="http://schemas.microsoft.com/office/powerpoint/2010/main" val="2129164740"/>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8647" y="980728"/>
            <a:ext cx="8842759" cy="5760640"/>
          </a:xfrm>
        </p:spPr>
        <p:txBody>
          <a:bodyPr>
            <a:normAutofit/>
          </a:bodyPr>
          <a:lstStyle/>
          <a:p>
            <a:pPr marL="0" indent="0">
              <a:lnSpc>
                <a:spcPct val="150000"/>
              </a:lnSpc>
              <a:buNone/>
            </a:pPr>
            <a:r>
              <a:rPr lang="fa-IR" sz="2400" dirty="0" smtClean="0">
                <a:cs typeface="B Koodak" panose="00000700000000000000" pitchFamily="2" charset="-78"/>
              </a:rPr>
              <a:t>47- </a:t>
            </a:r>
            <a:r>
              <a:rPr lang="fa-IR" sz="2400" dirty="0">
                <a:cs typeface="B Koodak" panose="00000700000000000000" pitchFamily="2" charset="-78"/>
              </a:rPr>
              <a:t>انتهای گزارش پرستاری و اقدامات دارویی به طور کامل بسته شود ، نام، نام خانوادگی  و سمت پرستار مربوطه به طور خوانا ثبت شود.</a:t>
            </a:r>
            <a:endParaRPr lang="en-US" sz="2400" dirty="0">
              <a:cs typeface="B Koodak" panose="00000700000000000000" pitchFamily="2" charset="-78"/>
            </a:endParaRPr>
          </a:p>
          <a:p>
            <a:pPr marL="0" indent="0">
              <a:lnSpc>
                <a:spcPct val="150000"/>
              </a:lnSpc>
              <a:buNone/>
            </a:pPr>
            <a:r>
              <a:rPr lang="fa-IR" sz="2400" dirty="0" smtClean="0">
                <a:cs typeface="B Koodak" panose="00000700000000000000" pitchFamily="2" charset="-78"/>
              </a:rPr>
              <a:t>48 - داروهای </a:t>
            </a:r>
            <a:r>
              <a:rPr lang="fa-IR" sz="2400" dirty="0">
                <a:cs typeface="B Koodak" panose="00000700000000000000" pitchFamily="2" charset="-78"/>
              </a:rPr>
              <a:t>پر خطر علاوه بر تزریق در حضور شاهد، در گزارش پرستاری هم با حضور شاهد ثبت گردد.</a:t>
            </a:r>
            <a:endParaRPr lang="en-US" sz="2400" dirty="0">
              <a:cs typeface="B Koodak" panose="00000700000000000000" pitchFamily="2" charset="-78"/>
            </a:endParaRPr>
          </a:p>
          <a:p>
            <a:pPr marL="0" indent="0">
              <a:lnSpc>
                <a:spcPct val="150000"/>
              </a:lnSpc>
              <a:buNone/>
            </a:pPr>
            <a:r>
              <a:rPr lang="fa-IR" sz="2400" dirty="0" smtClean="0">
                <a:cs typeface="B Koodak" panose="00000700000000000000" pitchFamily="2" charset="-78"/>
              </a:rPr>
              <a:t>49- </a:t>
            </a:r>
            <a:r>
              <a:rPr lang="fa-IR" sz="2400" dirty="0">
                <a:cs typeface="B Koodak" panose="00000700000000000000" pitchFamily="2" charset="-78"/>
              </a:rPr>
              <a:t>گزارش را ممهور به مهر اسمی خود به همراه شماره نظام پرستاری نموده و امضاء نمائید. </a:t>
            </a:r>
            <a:endParaRPr lang="en-US" sz="2400" dirty="0">
              <a:cs typeface="B Koodak" panose="00000700000000000000" pitchFamily="2" charset="-78"/>
            </a:endParaRPr>
          </a:p>
          <a:p>
            <a:pPr marL="0" indent="0">
              <a:lnSpc>
                <a:spcPct val="150000"/>
              </a:lnSpc>
              <a:buNone/>
            </a:pPr>
            <a:r>
              <a:rPr lang="fa-IR" sz="2400" dirty="0" smtClean="0">
                <a:cs typeface="B Koodak" panose="00000700000000000000" pitchFamily="2" charset="-78"/>
              </a:rPr>
              <a:t>50 - کلیه </a:t>
            </a:r>
            <a:r>
              <a:rPr lang="fa-IR" sz="2400" dirty="0">
                <a:cs typeface="B Koodak" panose="00000700000000000000" pitchFamily="2" charset="-78"/>
              </a:rPr>
              <a:t>گزارشات باید محرمانه و دور از دسترس همراهان و وابستگان باشد. بیمارستان حق تکثیر هیچ یک از اوراق پرونده بدون اجازه بیمار را ندارد.</a:t>
            </a:r>
            <a:endParaRPr lang="en-US" sz="2400" dirty="0">
              <a:cs typeface="B Koodak" panose="00000700000000000000" pitchFamily="2" charset="-78"/>
            </a:endParaRPr>
          </a:p>
          <a:p>
            <a:pPr marL="0" indent="0">
              <a:lnSpc>
                <a:spcPct val="150000"/>
              </a:lnSpc>
              <a:buNone/>
            </a:pPr>
            <a:endParaRPr lang="fa-IR" sz="2400" dirty="0">
              <a:cs typeface="B Koodak" panose="00000700000000000000" pitchFamily="2" charset="-78"/>
            </a:endParaRPr>
          </a:p>
        </p:txBody>
      </p:sp>
      <p:sp>
        <p:nvSpPr>
          <p:cNvPr id="4" name="Title 1"/>
          <p:cNvSpPr>
            <a:spLocks noGrp="1"/>
          </p:cNvSpPr>
          <p:nvPr>
            <p:ph type="title"/>
          </p:nvPr>
        </p:nvSpPr>
        <p:spPr>
          <a:xfrm>
            <a:off x="208647" y="19472"/>
            <a:ext cx="7531705" cy="601216"/>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نکات کلیدی </a:t>
            </a:r>
            <a:endParaRPr lang="fa-IR" sz="2800" dirty="0">
              <a:solidFill>
                <a:schemeClr val="bg1"/>
              </a:solidFill>
              <a:cs typeface="B Titr" panose="00000700000000000000" pitchFamily="2" charset="-78"/>
            </a:endParaRPr>
          </a:p>
        </p:txBody>
      </p:sp>
    </p:spTree>
    <p:extLst>
      <p:ext uri="{BB962C8B-B14F-4D97-AF65-F5344CB8AC3E}">
        <p14:creationId xmlns:p14="http://schemas.microsoft.com/office/powerpoint/2010/main" val="345772338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052736"/>
            <a:ext cx="8943902" cy="5805264"/>
          </a:xfrm>
        </p:spPr>
        <p:txBody>
          <a:bodyPr>
            <a:normAutofit/>
          </a:bodyPr>
          <a:lstStyle/>
          <a:p>
            <a:pPr marL="0" indent="0">
              <a:buNone/>
            </a:pPr>
            <a:r>
              <a:rPr lang="fa-IR" sz="2400" dirty="0" smtClean="0">
                <a:cs typeface="B Koodak" panose="00000700000000000000" pitchFamily="2" charset="-78"/>
              </a:rPr>
              <a:t>51 – چک دستورات پزشک، توسط پرستار مسئول شیفت یا پرستار مسئول بیمار انجام گیرد.</a:t>
            </a:r>
          </a:p>
          <a:p>
            <a:pPr marL="0" indent="0">
              <a:lnSpc>
                <a:spcPct val="200000"/>
              </a:lnSpc>
              <a:buNone/>
            </a:pPr>
            <a:r>
              <a:rPr lang="fa-IR" sz="2400" dirty="0" smtClean="0">
                <a:cs typeface="B Koodak" panose="00000700000000000000" pitchFamily="2" charset="-78"/>
              </a:rPr>
              <a:t>52 – چک دستورات با خودکار قرمز صورت گیرد.</a:t>
            </a:r>
          </a:p>
          <a:p>
            <a:pPr marL="0" indent="0">
              <a:lnSpc>
                <a:spcPct val="200000"/>
              </a:lnSpc>
              <a:buNone/>
            </a:pPr>
            <a:r>
              <a:rPr lang="fa-IR" sz="2400" dirty="0" smtClean="0">
                <a:cs typeface="B Koodak" panose="00000700000000000000" pitchFamily="2" charset="-78"/>
              </a:rPr>
              <a:t>53 – شماره گذاری دستورات پزشک به صورت معکوس انجام شود.</a:t>
            </a:r>
          </a:p>
          <a:p>
            <a:pPr marL="0" indent="0">
              <a:lnSpc>
                <a:spcPct val="200000"/>
              </a:lnSpc>
              <a:buNone/>
            </a:pPr>
            <a:r>
              <a:rPr lang="fa-IR" sz="2400" dirty="0" smtClean="0">
                <a:cs typeface="B Koodak" panose="00000700000000000000" pitchFamily="2" charset="-78"/>
              </a:rPr>
              <a:t>54- بالا و پایین و ابتدا و انتهای دستورات پزشک به صورت کامل بسته شود.</a:t>
            </a:r>
          </a:p>
          <a:p>
            <a:pPr marL="0" indent="0">
              <a:lnSpc>
                <a:spcPct val="200000"/>
              </a:lnSpc>
              <a:buNone/>
            </a:pPr>
            <a:r>
              <a:rPr lang="fa-IR" sz="2400" dirty="0" smtClean="0">
                <a:cs typeface="B Koodak" panose="00000700000000000000" pitchFamily="2" charset="-78"/>
              </a:rPr>
              <a:t>55 – در زمان چک، تعداد دستورات به صورت عدد و حروف در کنار امضا پرستار ثبت شود. </a:t>
            </a:r>
            <a:endParaRPr lang="fa-IR" sz="2400" dirty="0">
              <a:cs typeface="B Koodak" panose="00000700000000000000" pitchFamily="2" charset="-78"/>
            </a:endParaRPr>
          </a:p>
        </p:txBody>
      </p:sp>
      <p:sp>
        <p:nvSpPr>
          <p:cNvPr id="4" name="Title 1"/>
          <p:cNvSpPr>
            <a:spLocks noGrp="1"/>
          </p:cNvSpPr>
          <p:nvPr>
            <p:ph type="title"/>
          </p:nvPr>
        </p:nvSpPr>
        <p:spPr>
          <a:xfrm>
            <a:off x="208647" y="19472"/>
            <a:ext cx="7531705" cy="601216"/>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نکات کلیدی </a:t>
            </a:r>
            <a:endParaRPr lang="fa-IR" sz="2800" dirty="0">
              <a:solidFill>
                <a:schemeClr val="bg1"/>
              </a:solidFill>
              <a:cs typeface="B Titr" panose="00000700000000000000" pitchFamily="2" charset="-78"/>
            </a:endParaRPr>
          </a:p>
        </p:txBody>
      </p:sp>
    </p:spTree>
    <p:extLst>
      <p:ext uri="{BB962C8B-B14F-4D97-AF65-F5344CB8AC3E}">
        <p14:creationId xmlns:p14="http://schemas.microsoft.com/office/powerpoint/2010/main" val="29037309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052736"/>
            <a:ext cx="9008410" cy="5688632"/>
          </a:xfrm>
        </p:spPr>
        <p:txBody>
          <a:bodyPr>
            <a:normAutofit/>
          </a:bodyPr>
          <a:lstStyle/>
          <a:p>
            <a:pPr marL="0" indent="0">
              <a:lnSpc>
                <a:spcPct val="200000"/>
              </a:lnSpc>
              <a:buNone/>
            </a:pPr>
            <a:r>
              <a:rPr lang="fa-IR" sz="2400" dirty="0" smtClean="0">
                <a:cs typeface="B Koodak" panose="00000700000000000000" pitchFamily="2" charset="-78"/>
              </a:rPr>
              <a:t>56 – در کنار امضای پرستار، تاریخ و ساعت دقیق ثبت شود.</a:t>
            </a:r>
          </a:p>
          <a:p>
            <a:pPr marL="0" indent="0">
              <a:lnSpc>
                <a:spcPct val="200000"/>
              </a:lnSpc>
              <a:buNone/>
            </a:pPr>
            <a:r>
              <a:rPr lang="fa-IR" sz="2400" dirty="0" smtClean="0">
                <a:cs typeface="B Koodak" panose="00000700000000000000" pitchFamily="2" charset="-78"/>
              </a:rPr>
              <a:t>57- </a:t>
            </a:r>
            <a:r>
              <a:rPr lang="fa-IR" sz="2400" dirty="0" smtClean="0">
                <a:cs typeface="B Koodak" panose="00000700000000000000" pitchFamily="2" charset="-78"/>
              </a:rPr>
              <a:t>محل ثبت امضای پرستار، در انتهای دستور پزشک و در ستون در نظر گرفته شده برای امضای پرستار می باشد</a:t>
            </a:r>
            <a:r>
              <a:rPr lang="fa-IR" sz="2400" dirty="0" smtClean="0">
                <a:cs typeface="B Koodak" panose="00000700000000000000" pitchFamily="2" charset="-78"/>
              </a:rPr>
              <a:t>.</a:t>
            </a:r>
          </a:p>
          <a:p>
            <a:pPr marL="0" indent="0">
              <a:lnSpc>
                <a:spcPct val="200000"/>
              </a:lnSpc>
              <a:buNone/>
            </a:pPr>
            <a:r>
              <a:rPr lang="fa-IR" sz="2400" dirty="0" smtClean="0">
                <a:cs typeface="B Koodak" panose="00000700000000000000" pitchFamily="2" charset="-78"/>
              </a:rPr>
              <a:t>58 – در پایان شیفت، انتهای گزارش پرستاری خود را بسته و مهر فرمایید.</a:t>
            </a:r>
            <a:endParaRPr lang="fa-IR" sz="2400" dirty="0" smtClean="0">
              <a:cs typeface="B Koodak" panose="00000700000000000000" pitchFamily="2" charset="-78"/>
            </a:endParaRPr>
          </a:p>
        </p:txBody>
      </p:sp>
      <p:sp>
        <p:nvSpPr>
          <p:cNvPr id="4" name="Title 1"/>
          <p:cNvSpPr>
            <a:spLocks noGrp="1"/>
          </p:cNvSpPr>
          <p:nvPr>
            <p:ph type="title"/>
          </p:nvPr>
        </p:nvSpPr>
        <p:spPr>
          <a:xfrm>
            <a:off x="208647" y="19472"/>
            <a:ext cx="7531705" cy="601216"/>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نکات کلیدی </a:t>
            </a:r>
            <a:endParaRPr lang="fa-IR" sz="2800" dirty="0">
              <a:solidFill>
                <a:schemeClr val="bg1"/>
              </a:solidFill>
              <a:cs typeface="B Titr" panose="00000700000000000000" pitchFamily="2" charset="-78"/>
            </a:endParaRPr>
          </a:p>
        </p:txBody>
      </p:sp>
    </p:spTree>
    <p:extLst>
      <p:ext uri="{BB962C8B-B14F-4D97-AF65-F5344CB8AC3E}">
        <p14:creationId xmlns:p14="http://schemas.microsoft.com/office/powerpoint/2010/main" val="2778912813"/>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813140"/>
            <a:ext cx="8532440" cy="5909310"/>
          </a:xfrm>
          <a:prstGeom prst="rect">
            <a:avLst/>
          </a:prstGeom>
          <a:noFill/>
        </p:spPr>
        <p:txBody>
          <a:bodyPr wrap="square" rtlCol="1">
            <a:spAutoFit/>
          </a:bodyPr>
          <a:lstStyle/>
          <a:p>
            <a:pPr>
              <a:lnSpc>
                <a:spcPct val="200000"/>
              </a:lnSpc>
            </a:pPr>
            <a:r>
              <a:rPr lang="fa-IR" sz="2400" dirty="0" smtClean="0">
                <a:cs typeface="B Koodak" panose="00000700000000000000" pitchFamily="2" charset="-78"/>
              </a:rPr>
              <a:t>8- عوامل رفتاري</a:t>
            </a:r>
          </a:p>
          <a:p>
            <a:pPr>
              <a:lnSpc>
                <a:spcPct val="200000"/>
              </a:lnSpc>
            </a:pPr>
            <a:r>
              <a:rPr lang="fa-IR" sz="2400" dirty="0" smtClean="0">
                <a:cs typeface="B Koodak" panose="00000700000000000000" pitchFamily="2" charset="-78"/>
              </a:rPr>
              <a:t>9- پائين بودن در آمد مردم</a:t>
            </a:r>
          </a:p>
          <a:p>
            <a:pPr>
              <a:lnSpc>
                <a:spcPct val="200000"/>
              </a:lnSpc>
            </a:pPr>
            <a:r>
              <a:rPr lang="fa-IR" sz="2400" dirty="0" smtClean="0">
                <a:cs typeface="B Koodak" panose="00000700000000000000" pitchFamily="2" charset="-78"/>
              </a:rPr>
              <a:t>10- كمبود نيرو و خستگي پرستاران</a:t>
            </a:r>
          </a:p>
          <a:p>
            <a:pPr>
              <a:lnSpc>
                <a:spcPct val="200000"/>
              </a:lnSpc>
            </a:pPr>
            <a:r>
              <a:rPr lang="fa-IR" sz="2400" dirty="0" smtClean="0">
                <a:cs typeface="B Koodak" panose="00000700000000000000" pitchFamily="2" charset="-78"/>
              </a:rPr>
              <a:t>11- نقش همكاران</a:t>
            </a:r>
          </a:p>
          <a:p>
            <a:pPr>
              <a:lnSpc>
                <a:spcPct val="200000"/>
              </a:lnSpc>
            </a:pPr>
            <a:r>
              <a:rPr lang="fa-IR" sz="2400" dirty="0" smtClean="0">
                <a:cs typeface="B Koodak" panose="00000700000000000000" pitchFamily="2" charset="-78"/>
              </a:rPr>
              <a:t>12-  2يا 3 شيفت بودن پرستاران (ساعات كاري بالا )</a:t>
            </a:r>
          </a:p>
          <a:p>
            <a:pPr>
              <a:lnSpc>
                <a:spcPct val="200000"/>
              </a:lnSpc>
            </a:pPr>
            <a:r>
              <a:rPr lang="fa-IR" sz="2400" dirty="0" smtClean="0">
                <a:cs typeface="B Koodak" panose="00000700000000000000" pitchFamily="2" charset="-78"/>
              </a:rPr>
              <a:t>13- عدم موفقيت كادر پرستاري در برقراري رابطه مناسب بابيماران</a:t>
            </a:r>
          </a:p>
          <a:p>
            <a:pPr>
              <a:lnSpc>
                <a:spcPct val="200000"/>
              </a:lnSpc>
            </a:pPr>
            <a:r>
              <a:rPr lang="fa-IR" sz="2400" dirty="0" smtClean="0">
                <a:cs typeface="B Koodak" panose="00000700000000000000" pitchFamily="2" charset="-78"/>
              </a:rPr>
              <a:t>15- عدم آگاهي كاركنان پرستاري از مسائل حقوقي و مقررات</a:t>
            </a:r>
          </a:p>
          <a:p>
            <a:pPr>
              <a:lnSpc>
                <a:spcPct val="200000"/>
              </a:lnSpc>
            </a:pPr>
            <a:r>
              <a:rPr lang="fa-IR" sz="2400" dirty="0" smtClean="0">
                <a:cs typeface="B Koodak" panose="00000700000000000000" pitchFamily="2" charset="-78"/>
              </a:rPr>
              <a:t>موارد شايع شكايت از پرستاران</a:t>
            </a:r>
          </a:p>
        </p:txBody>
      </p:sp>
      <p:sp>
        <p:nvSpPr>
          <p:cNvPr id="9" name="TextBox 8"/>
          <p:cNvSpPr txBox="1"/>
          <p:nvPr/>
        </p:nvSpPr>
        <p:spPr>
          <a:xfrm>
            <a:off x="72008" y="5715"/>
            <a:ext cx="7668344" cy="954107"/>
          </a:xfrm>
          <a:prstGeom prst="rect">
            <a:avLst/>
          </a:prstGeom>
          <a:solidFill>
            <a:schemeClr val="accent5">
              <a:lumMod val="60000"/>
              <a:lumOff val="40000"/>
            </a:schemeClr>
          </a:solidFill>
        </p:spPr>
        <p:txBody>
          <a:bodyPr wrap="square" rtlCol="1">
            <a:spAutoFit/>
          </a:bodyPr>
          <a:lstStyle/>
          <a:p>
            <a:r>
              <a:rPr lang="fa-IR" sz="2800" dirty="0">
                <a:solidFill>
                  <a:schemeClr val="bg1"/>
                </a:solidFill>
                <a:cs typeface="B Titr" panose="00000700000000000000" pitchFamily="2" charset="-78"/>
              </a:rPr>
              <a:t>دلایل افزایش آمار خوانده های پرستاری به محاکم قضایی و انتظامی در چند سال اخیر</a:t>
            </a:r>
          </a:p>
        </p:txBody>
      </p:sp>
    </p:spTree>
    <p:extLst>
      <p:ext uri="{BB962C8B-B14F-4D97-AF65-F5344CB8AC3E}">
        <p14:creationId xmlns:p14="http://schemas.microsoft.com/office/powerpoint/2010/main" val="221100853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908720"/>
            <a:ext cx="8645163" cy="3785652"/>
          </a:xfrm>
          <a:prstGeom prst="rect">
            <a:avLst/>
          </a:prstGeom>
          <a:noFill/>
        </p:spPr>
        <p:txBody>
          <a:bodyPr wrap="square" rtlCol="1">
            <a:spAutoFit/>
          </a:bodyPr>
          <a:lstStyle/>
          <a:p>
            <a:pPr>
              <a:lnSpc>
                <a:spcPct val="200000"/>
              </a:lnSpc>
            </a:pPr>
            <a:r>
              <a:rPr lang="fa-IR" sz="2400" dirty="0" smtClean="0">
                <a:cs typeface="B Koodak" panose="00000700000000000000" pitchFamily="2" charset="-78"/>
              </a:rPr>
              <a:t>1 - سقوط از تخت</a:t>
            </a:r>
          </a:p>
          <a:p>
            <a:pPr>
              <a:lnSpc>
                <a:spcPct val="200000"/>
              </a:lnSpc>
            </a:pPr>
            <a:r>
              <a:rPr lang="fa-IR" sz="2400" dirty="0" smtClean="0">
                <a:cs typeface="B Koodak" panose="00000700000000000000" pitchFamily="2" charset="-78"/>
              </a:rPr>
              <a:t>2 - تزريق اشتباه دارو در وريد بيمار</a:t>
            </a:r>
          </a:p>
          <a:p>
            <a:pPr>
              <a:lnSpc>
                <a:spcPct val="200000"/>
              </a:lnSpc>
            </a:pPr>
            <a:r>
              <a:rPr lang="fa-IR" sz="2400" dirty="0" smtClean="0">
                <a:cs typeface="B Koodak" panose="00000700000000000000" pitchFamily="2" charset="-78"/>
              </a:rPr>
              <a:t>3-  قصور و سهل انگاري در انجام وظيفه</a:t>
            </a:r>
          </a:p>
          <a:p>
            <a:pPr>
              <a:lnSpc>
                <a:spcPct val="200000"/>
              </a:lnSpc>
            </a:pPr>
            <a:r>
              <a:rPr lang="fa-IR" sz="2400" dirty="0" smtClean="0">
                <a:cs typeface="B Koodak" panose="00000700000000000000" pitchFamily="2" charset="-78"/>
              </a:rPr>
              <a:t>4 - تجويز يا تزريق دارو بدون مجوز پزشك</a:t>
            </a:r>
          </a:p>
          <a:p>
            <a:pPr>
              <a:lnSpc>
                <a:spcPct val="200000"/>
              </a:lnSpc>
            </a:pPr>
            <a:r>
              <a:rPr lang="fa-IR" sz="2400" dirty="0" smtClean="0">
                <a:cs typeface="B Koodak" panose="00000700000000000000" pitchFamily="2" charset="-78"/>
              </a:rPr>
              <a:t>5 - تزريق دارو در شريان و يا در محلي كه سبب آسيب اعصاب محيطي گردد</a:t>
            </a:r>
          </a:p>
        </p:txBody>
      </p:sp>
      <p:sp>
        <p:nvSpPr>
          <p:cNvPr id="3" name="TextBox 2"/>
          <p:cNvSpPr txBox="1"/>
          <p:nvPr/>
        </p:nvSpPr>
        <p:spPr>
          <a:xfrm>
            <a:off x="179513" y="26040"/>
            <a:ext cx="7560840" cy="684803"/>
          </a:xfrm>
          <a:prstGeom prst="rect">
            <a:avLst/>
          </a:prstGeom>
          <a:solidFill>
            <a:schemeClr val="accent5">
              <a:lumMod val="60000"/>
              <a:lumOff val="40000"/>
            </a:schemeClr>
          </a:solidFill>
          <a:ln>
            <a:solidFill>
              <a:schemeClr val="accent6">
                <a:lumMod val="75000"/>
              </a:schemeClr>
            </a:solidFill>
          </a:ln>
          <a:effectLst>
            <a:outerShdw blurRad="50800" dist="38100" algn="l" rotWithShape="0">
              <a:prstClr val="black">
                <a:alpha val="40000"/>
              </a:prstClr>
            </a:outerShdw>
          </a:effectLst>
        </p:spPr>
        <p:txBody>
          <a:bodyPr wrap="square" rtlCol="1">
            <a:spAutoFit/>
          </a:bodyPr>
          <a:lstStyle/>
          <a:p>
            <a:pPr algn="ctr">
              <a:lnSpc>
                <a:spcPct val="150000"/>
              </a:lnSpc>
            </a:pPr>
            <a:r>
              <a:rPr lang="fa-IR" sz="2800" b="1" dirty="0">
                <a:solidFill>
                  <a:schemeClr val="bg1"/>
                </a:solidFill>
                <a:cs typeface="B Titr" panose="00000700000000000000" pitchFamily="2" charset="-78"/>
              </a:rPr>
              <a:t>موارد شايع شكايت از پرستاران</a:t>
            </a:r>
          </a:p>
        </p:txBody>
      </p:sp>
    </p:spTree>
    <p:extLst>
      <p:ext uri="{BB962C8B-B14F-4D97-AF65-F5344CB8AC3E}">
        <p14:creationId xmlns:p14="http://schemas.microsoft.com/office/powerpoint/2010/main" val="3982729040"/>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25294" y="908720"/>
            <a:ext cx="5721439" cy="4524315"/>
          </a:xfrm>
          <a:prstGeom prst="rect">
            <a:avLst/>
          </a:prstGeom>
          <a:noFill/>
        </p:spPr>
        <p:txBody>
          <a:bodyPr wrap="none" rtlCol="1">
            <a:spAutoFit/>
          </a:bodyPr>
          <a:lstStyle/>
          <a:p>
            <a:pPr>
              <a:lnSpc>
                <a:spcPct val="200000"/>
              </a:lnSpc>
            </a:pPr>
            <a:r>
              <a:rPr lang="fa-IR" sz="2400" dirty="0" smtClean="0">
                <a:solidFill>
                  <a:schemeClr val="tx1">
                    <a:lumMod val="95000"/>
                  </a:schemeClr>
                </a:solidFill>
                <a:cs typeface="B Koodak" panose="00000700000000000000" pitchFamily="2" charset="-78"/>
              </a:rPr>
              <a:t>6 - گذاشتن كاتتر داخل وريد به مدت طولاني</a:t>
            </a:r>
          </a:p>
          <a:p>
            <a:pPr>
              <a:lnSpc>
                <a:spcPct val="200000"/>
              </a:lnSpc>
            </a:pPr>
            <a:r>
              <a:rPr lang="fa-IR" sz="2400" dirty="0" smtClean="0">
                <a:solidFill>
                  <a:schemeClr val="tx1">
                    <a:lumMod val="95000"/>
                  </a:schemeClr>
                </a:solidFill>
                <a:cs typeface="B Koodak" panose="00000700000000000000" pitchFamily="2" charset="-78"/>
              </a:rPr>
              <a:t>7 - تهديد و یا ضرب و جرح بيمار به خصوص كودكان</a:t>
            </a:r>
          </a:p>
          <a:p>
            <a:pPr>
              <a:lnSpc>
                <a:spcPct val="200000"/>
              </a:lnSpc>
            </a:pPr>
            <a:r>
              <a:rPr lang="fa-IR" sz="2400" dirty="0" smtClean="0">
                <a:solidFill>
                  <a:schemeClr val="tx1">
                    <a:lumMod val="95000"/>
                  </a:schemeClr>
                </a:solidFill>
                <a:cs typeface="B Koodak" panose="00000700000000000000" pitchFamily="2" charset="-78"/>
              </a:rPr>
              <a:t>8 - همكاري در سقط جنين غير مجاز</a:t>
            </a:r>
          </a:p>
          <a:p>
            <a:pPr>
              <a:lnSpc>
                <a:spcPct val="200000"/>
              </a:lnSpc>
            </a:pPr>
            <a:r>
              <a:rPr lang="fa-IR" sz="2400" dirty="0" smtClean="0">
                <a:solidFill>
                  <a:schemeClr val="tx1">
                    <a:lumMod val="95000"/>
                  </a:schemeClr>
                </a:solidFill>
                <a:cs typeface="B Koodak" panose="00000700000000000000" pitchFamily="2" charset="-78"/>
              </a:rPr>
              <a:t>9 - پايان دادن به زندگي بيمار از روي ترحم (آتانازي )</a:t>
            </a:r>
          </a:p>
          <a:p>
            <a:pPr>
              <a:lnSpc>
                <a:spcPct val="200000"/>
              </a:lnSpc>
            </a:pPr>
            <a:r>
              <a:rPr lang="fa-IR" sz="2400" dirty="0" smtClean="0">
                <a:solidFill>
                  <a:schemeClr val="tx1">
                    <a:lumMod val="95000"/>
                  </a:schemeClr>
                </a:solidFill>
                <a:cs typeface="B Koodak" panose="00000700000000000000" pitchFamily="2" charset="-78"/>
              </a:rPr>
              <a:t>10 - دستكاري پرونده بيمار يا افشاي سر آنها</a:t>
            </a:r>
          </a:p>
          <a:p>
            <a:pPr>
              <a:lnSpc>
                <a:spcPct val="200000"/>
              </a:lnSpc>
            </a:pPr>
            <a:r>
              <a:rPr lang="fa-IR" sz="2400" dirty="0" smtClean="0">
                <a:solidFill>
                  <a:schemeClr val="tx1">
                    <a:lumMod val="95000"/>
                  </a:schemeClr>
                </a:solidFill>
                <a:cs typeface="B Koodak" panose="00000700000000000000" pitchFamily="2" charset="-78"/>
              </a:rPr>
              <a:t>11 - خودداري از كمك به مددجويان اورژانسي</a:t>
            </a:r>
            <a:endParaRPr lang="fa-IR" sz="2400" dirty="0">
              <a:solidFill>
                <a:schemeClr val="tx1">
                  <a:lumMod val="95000"/>
                </a:schemeClr>
              </a:solidFill>
              <a:cs typeface="B Koodak" panose="00000700000000000000" pitchFamily="2" charset="-78"/>
            </a:endParaRPr>
          </a:p>
        </p:txBody>
      </p:sp>
      <p:sp>
        <p:nvSpPr>
          <p:cNvPr id="6" name="TextBox 5"/>
          <p:cNvSpPr txBox="1"/>
          <p:nvPr/>
        </p:nvSpPr>
        <p:spPr>
          <a:xfrm>
            <a:off x="179512" y="7893"/>
            <a:ext cx="7562941" cy="684803"/>
          </a:xfrm>
          <a:prstGeom prst="rect">
            <a:avLst/>
          </a:prstGeom>
          <a:solidFill>
            <a:schemeClr val="accent5">
              <a:lumMod val="60000"/>
              <a:lumOff val="40000"/>
            </a:schemeClr>
          </a:solidFill>
          <a:ln>
            <a:solidFill>
              <a:schemeClr val="accent6">
                <a:lumMod val="75000"/>
              </a:schemeClr>
            </a:solidFill>
          </a:ln>
          <a:effectLst>
            <a:outerShdw blurRad="50800" dist="38100" algn="l" rotWithShape="0">
              <a:prstClr val="black">
                <a:alpha val="40000"/>
              </a:prstClr>
            </a:outerShdw>
          </a:effectLst>
        </p:spPr>
        <p:txBody>
          <a:bodyPr wrap="square" rtlCol="1">
            <a:spAutoFit/>
          </a:bodyPr>
          <a:lstStyle/>
          <a:p>
            <a:pPr algn="ctr">
              <a:lnSpc>
                <a:spcPct val="150000"/>
              </a:lnSpc>
            </a:pPr>
            <a:r>
              <a:rPr lang="fa-IR" sz="2800" b="1" dirty="0">
                <a:solidFill>
                  <a:schemeClr val="bg1"/>
                </a:solidFill>
                <a:cs typeface="B Titr" panose="00000700000000000000" pitchFamily="2" charset="-78"/>
              </a:rPr>
              <a:t>موارد شايع شكايت از پرستاران</a:t>
            </a:r>
          </a:p>
        </p:txBody>
      </p:sp>
    </p:spTree>
    <p:extLst>
      <p:ext uri="{BB962C8B-B14F-4D97-AF65-F5344CB8AC3E}">
        <p14:creationId xmlns:p14="http://schemas.microsoft.com/office/powerpoint/2010/main" val="3497661480"/>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640" y="44624"/>
            <a:ext cx="7603712" cy="720080"/>
          </a:xfrm>
          <a:solidFill>
            <a:schemeClr val="accent5">
              <a:lumMod val="60000"/>
              <a:lumOff val="40000"/>
            </a:schemeClr>
          </a:solidFill>
        </p:spPr>
        <p:txBody>
          <a:bodyPr>
            <a:normAutofit fontScale="90000"/>
          </a:bodyPr>
          <a:lstStyle/>
          <a:p>
            <a:pPr algn="ctr"/>
            <a:r>
              <a:rPr lang="fa-IR" sz="3100" b="1" dirty="0" smtClean="0">
                <a:solidFill>
                  <a:schemeClr val="bg1"/>
                </a:solidFill>
                <a:cs typeface="B Titr" panose="00000700000000000000" pitchFamily="2" charset="-78"/>
              </a:rPr>
              <a:t>تعریف </a:t>
            </a:r>
            <a:r>
              <a:rPr lang="fa-IR" sz="3100" b="1" dirty="0">
                <a:solidFill>
                  <a:schemeClr val="bg1"/>
                </a:solidFill>
                <a:cs typeface="B Titr" panose="00000700000000000000" pitchFamily="2" charset="-78"/>
              </a:rPr>
              <a:t>گزارش </a:t>
            </a:r>
            <a:r>
              <a:rPr lang="fa-IR" sz="3100" b="1" dirty="0" smtClean="0">
                <a:solidFill>
                  <a:schemeClr val="bg1"/>
                </a:solidFill>
                <a:cs typeface="B Titr" panose="00000700000000000000" pitchFamily="2" charset="-78"/>
              </a:rPr>
              <a:t>نویسی</a:t>
            </a:r>
            <a:r>
              <a:rPr lang="en-US" dirty="0"/>
              <a:t/>
            </a:r>
            <a:br>
              <a:rPr lang="en-US" dirty="0"/>
            </a:br>
            <a:endParaRPr lang="fa-IR" dirty="0"/>
          </a:p>
        </p:txBody>
      </p:sp>
      <p:sp>
        <p:nvSpPr>
          <p:cNvPr id="4" name="Rectangle 3"/>
          <p:cNvSpPr/>
          <p:nvPr/>
        </p:nvSpPr>
        <p:spPr>
          <a:xfrm>
            <a:off x="611560" y="1268760"/>
            <a:ext cx="8244408" cy="3693319"/>
          </a:xfrm>
          <a:prstGeom prst="rect">
            <a:avLst/>
          </a:prstGeom>
        </p:spPr>
        <p:txBody>
          <a:bodyPr wrap="square">
            <a:spAutoFit/>
          </a:bodyPr>
          <a:lstStyle/>
          <a:p>
            <a:pPr algn="just">
              <a:lnSpc>
                <a:spcPct val="200000"/>
              </a:lnSpc>
            </a:pPr>
            <a:r>
              <a:rPr lang="fa-IR" sz="2400" dirty="0" smtClean="0">
                <a:cs typeface="B Koodak" panose="00000700000000000000" pitchFamily="2" charset="-78"/>
              </a:rPr>
              <a:t>برقراری </a:t>
            </a:r>
            <a:r>
              <a:rPr lang="fa-IR" sz="2400" dirty="0">
                <a:cs typeface="B Koodak" panose="00000700000000000000" pitchFamily="2" charset="-78"/>
              </a:rPr>
              <a:t>ارتباط حرفه ای موثر بین اعضاء گروه بهداشتی - درمانی به وسیله گزارش­دهی به یکدیگر صورت می گیرد. ثبت و گزارش اطلاعات مناسب ، دقیق و صحیح اعضاء گروه بهداشتی  درمانی ازجمله پرستاران میتواند برنامه مراقبتی سازمان یافته و جامعی را برای مراقبت ازمددجو برنامه ریزی واجرا نماید که نتیجه آن ارتقاء کمی و کیفی برنامه مراقبتی خواهد بود.</a:t>
            </a:r>
            <a:endParaRPr lang="en-US" sz="2400" dirty="0">
              <a:cs typeface="B Koodak" panose="00000700000000000000" pitchFamily="2" charset="-78"/>
            </a:endParaRPr>
          </a:p>
        </p:txBody>
      </p:sp>
    </p:spTree>
    <p:extLst>
      <p:ext uri="{BB962C8B-B14F-4D97-AF65-F5344CB8AC3E}">
        <p14:creationId xmlns:p14="http://schemas.microsoft.com/office/powerpoint/2010/main" val="4078824807"/>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56" y="44624"/>
            <a:ext cx="7459696" cy="720080"/>
          </a:xfrm>
          <a:solidFill>
            <a:schemeClr val="accent5">
              <a:lumMod val="60000"/>
              <a:lumOff val="40000"/>
            </a:schemeClr>
          </a:solidFill>
        </p:spPr>
        <p:txBody>
          <a:bodyPr/>
          <a:lstStyle/>
          <a:p>
            <a:pPr algn="ctr"/>
            <a:r>
              <a:rPr lang="fa-IR" sz="2800" dirty="0" smtClean="0">
                <a:solidFill>
                  <a:schemeClr val="bg1"/>
                </a:solidFill>
                <a:cs typeface="B Titr" panose="00000700000000000000" pitchFamily="2" charset="-78"/>
              </a:rPr>
              <a:t>انواع ثبت در پرونده</a:t>
            </a:r>
            <a:endParaRPr lang="fa-IR" sz="2800" dirty="0">
              <a:solidFill>
                <a:schemeClr val="bg1"/>
              </a:solidFill>
              <a:cs typeface="B Titr" panose="00000700000000000000" pitchFamily="2" charset="-78"/>
            </a:endParaRPr>
          </a:p>
        </p:txBody>
      </p:sp>
      <p:sp>
        <p:nvSpPr>
          <p:cNvPr id="3" name="Content Placeholder 2"/>
          <p:cNvSpPr>
            <a:spLocks noGrp="1"/>
          </p:cNvSpPr>
          <p:nvPr>
            <p:ph idx="1"/>
          </p:nvPr>
        </p:nvSpPr>
        <p:spPr>
          <a:xfrm>
            <a:off x="2407194" y="908720"/>
            <a:ext cx="6711654" cy="6336704"/>
          </a:xfrm>
        </p:spPr>
        <p:txBody>
          <a:bodyPr>
            <a:noAutofit/>
          </a:bodyPr>
          <a:lstStyle/>
          <a:p>
            <a:pPr marL="0" indent="0">
              <a:lnSpc>
                <a:spcPct val="170000"/>
              </a:lnSpc>
              <a:buNone/>
            </a:pPr>
            <a:r>
              <a:rPr lang="fa-IR" dirty="0" smtClean="0">
                <a:cs typeface="B Koodak" panose="00000700000000000000" pitchFamily="2" charset="-78"/>
              </a:rPr>
              <a:t>1- گزارش تلفنی</a:t>
            </a:r>
          </a:p>
          <a:p>
            <a:pPr marL="0" indent="0">
              <a:lnSpc>
                <a:spcPct val="170000"/>
              </a:lnSpc>
              <a:buNone/>
            </a:pPr>
            <a:r>
              <a:rPr lang="fa-IR" dirty="0" smtClean="0">
                <a:cs typeface="B Koodak" panose="00000700000000000000" pitchFamily="2" charset="-78"/>
              </a:rPr>
              <a:t>2- گزارش حوادث</a:t>
            </a:r>
          </a:p>
          <a:p>
            <a:pPr marL="0" indent="0">
              <a:lnSpc>
                <a:spcPct val="170000"/>
              </a:lnSpc>
              <a:buNone/>
            </a:pPr>
            <a:r>
              <a:rPr lang="fa-IR" dirty="0" smtClean="0">
                <a:cs typeface="B Koodak" panose="00000700000000000000" pitchFamily="2" charset="-78"/>
              </a:rPr>
              <a:t>3- گزارش انتقالی</a:t>
            </a:r>
          </a:p>
          <a:p>
            <a:pPr marL="0" indent="0" algn="just">
              <a:lnSpc>
                <a:spcPct val="170000"/>
              </a:lnSpc>
              <a:buNone/>
            </a:pPr>
            <a:r>
              <a:rPr lang="fa-IR" dirty="0" smtClean="0">
                <a:cs typeface="B Koodak" panose="00000700000000000000" pitchFamily="2" charset="-78"/>
              </a:rPr>
              <a:t>4- گزارش گام به گام                       4-1  گزارش پذیرش                        </a:t>
            </a:r>
          </a:p>
          <a:p>
            <a:pPr marL="0" indent="0" algn="just">
              <a:lnSpc>
                <a:spcPct val="170000"/>
              </a:lnSpc>
              <a:buNone/>
            </a:pPr>
            <a:r>
              <a:rPr lang="fa-IR" dirty="0">
                <a:cs typeface="B Koodak" panose="00000700000000000000" pitchFamily="2" charset="-78"/>
              </a:rPr>
              <a:t> </a:t>
            </a:r>
            <a:r>
              <a:rPr lang="fa-IR" dirty="0" smtClean="0">
                <a:cs typeface="B Koodak" panose="00000700000000000000" pitchFamily="2" charset="-78"/>
              </a:rPr>
              <a:t>                                                        4-2گزارش قبل از عمل</a:t>
            </a:r>
          </a:p>
          <a:p>
            <a:pPr marL="0" indent="0" algn="ctr">
              <a:lnSpc>
                <a:spcPct val="170000"/>
              </a:lnSpc>
              <a:buNone/>
            </a:pPr>
            <a:r>
              <a:rPr lang="fa-IR" dirty="0" smtClean="0">
                <a:cs typeface="B Koodak" panose="00000700000000000000" pitchFamily="2" charset="-78"/>
              </a:rPr>
              <a:t>              4-3 ریکاوری</a:t>
            </a:r>
          </a:p>
          <a:p>
            <a:pPr marL="0" indent="0" algn="ctr">
              <a:lnSpc>
                <a:spcPct val="170000"/>
              </a:lnSpc>
              <a:buNone/>
            </a:pPr>
            <a:r>
              <a:rPr lang="fa-IR" dirty="0" smtClean="0">
                <a:cs typeface="B Koodak" panose="00000700000000000000" pitchFamily="2" charset="-78"/>
              </a:rPr>
              <a:t>                    4-4    بعد از عمل                                                       </a:t>
            </a:r>
          </a:p>
          <a:p>
            <a:pPr marL="0" indent="0" algn="ctr">
              <a:lnSpc>
                <a:spcPct val="170000"/>
              </a:lnSpc>
              <a:buNone/>
            </a:pPr>
            <a:r>
              <a:rPr lang="fa-IR" dirty="0" smtClean="0">
                <a:cs typeface="B Koodak" panose="00000700000000000000" pitchFamily="2" charset="-78"/>
              </a:rPr>
              <a:t>              4 -5   ترخیص</a:t>
            </a:r>
            <a:endParaRPr lang="fa-IR" dirty="0">
              <a:cs typeface="B Koodak" panose="00000700000000000000" pitchFamily="2" charset="-78"/>
            </a:endParaRPr>
          </a:p>
          <a:p>
            <a:pPr marL="0" indent="0" algn="ctr">
              <a:lnSpc>
                <a:spcPct val="170000"/>
              </a:lnSpc>
              <a:buNone/>
            </a:pPr>
            <a:r>
              <a:rPr lang="fa-IR" dirty="0" smtClean="0">
                <a:cs typeface="B Koodak" panose="00000700000000000000" pitchFamily="2" charset="-78"/>
              </a:rPr>
              <a:t>           4-5    فوت</a:t>
            </a:r>
            <a:endParaRPr lang="fa-IR" dirty="0">
              <a:cs typeface="B Koodak" panose="00000700000000000000" pitchFamily="2" charset="-78"/>
            </a:endParaRPr>
          </a:p>
        </p:txBody>
      </p:sp>
    </p:spTree>
    <p:extLst>
      <p:ext uri="{BB962C8B-B14F-4D97-AF65-F5344CB8AC3E}">
        <p14:creationId xmlns:p14="http://schemas.microsoft.com/office/powerpoint/2010/main" val="953474850"/>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640" y="0"/>
            <a:ext cx="7603712" cy="836712"/>
          </a:xfrm>
          <a:solidFill>
            <a:schemeClr val="accent5">
              <a:lumMod val="60000"/>
              <a:lumOff val="40000"/>
            </a:schemeClr>
          </a:solidFill>
        </p:spPr>
        <p:txBody>
          <a:bodyPr/>
          <a:lstStyle/>
          <a:p>
            <a:pPr algn="ctr"/>
            <a:r>
              <a:rPr lang="fa-IR" sz="2800" b="1" dirty="0">
                <a:solidFill>
                  <a:schemeClr val="bg1"/>
                </a:solidFill>
                <a:cs typeface="B Titr" panose="00000700000000000000" pitchFamily="2" charset="-78"/>
              </a:rPr>
              <a:t>راهنمای </a:t>
            </a:r>
            <a:r>
              <a:rPr lang="fa-IR" sz="2800" b="1" dirty="0" smtClean="0">
                <a:solidFill>
                  <a:schemeClr val="bg1"/>
                </a:solidFill>
                <a:cs typeface="B Titr" panose="00000700000000000000" pitchFamily="2" charset="-78"/>
              </a:rPr>
              <a:t>گزارشات تلفنی</a:t>
            </a:r>
            <a:r>
              <a:rPr lang="en-US" sz="2800" dirty="0">
                <a:cs typeface="B Titr" panose="00000700000000000000" pitchFamily="2" charset="-78"/>
              </a:rPr>
              <a:t/>
            </a:r>
            <a:br>
              <a:rPr lang="en-US" sz="2800" dirty="0">
                <a:cs typeface="B Titr" panose="00000700000000000000" pitchFamily="2" charset="-78"/>
              </a:rPr>
            </a:br>
            <a:endParaRPr lang="fa-IR" sz="2800" dirty="0">
              <a:cs typeface="B Titr" panose="00000700000000000000" pitchFamily="2" charset="-78"/>
            </a:endParaRPr>
          </a:p>
        </p:txBody>
      </p:sp>
      <p:sp>
        <p:nvSpPr>
          <p:cNvPr id="3" name="Content Placeholder 2"/>
          <p:cNvSpPr>
            <a:spLocks noGrp="1"/>
          </p:cNvSpPr>
          <p:nvPr>
            <p:ph idx="1"/>
          </p:nvPr>
        </p:nvSpPr>
        <p:spPr>
          <a:xfrm>
            <a:off x="179512" y="842617"/>
            <a:ext cx="8835382" cy="5544616"/>
          </a:xfrm>
        </p:spPr>
        <p:txBody>
          <a:bodyPr>
            <a:normAutofit fontScale="92500"/>
          </a:bodyPr>
          <a:lstStyle/>
          <a:p>
            <a:pPr marL="0" indent="0">
              <a:lnSpc>
                <a:spcPct val="200000"/>
              </a:lnSpc>
              <a:buNone/>
            </a:pPr>
            <a:r>
              <a:rPr lang="fa-IR" sz="2400" dirty="0" smtClean="0">
                <a:cs typeface="B Koodak" panose="00000700000000000000" pitchFamily="2" charset="-78"/>
              </a:rPr>
              <a:t>1 </a:t>
            </a:r>
            <a:r>
              <a:rPr lang="fa-IR" sz="2400" dirty="0" smtClean="0">
                <a:cs typeface="B Koodak" panose="00000700000000000000" pitchFamily="2" charset="-78"/>
              </a:rPr>
              <a:t>– در گزارش </a:t>
            </a:r>
            <a:r>
              <a:rPr lang="fa-IR" sz="2400" dirty="0">
                <a:cs typeface="B Koodak" panose="00000700000000000000" pitchFamily="2" charset="-78"/>
              </a:rPr>
              <a:t>تلفنی وضعیت بیمارباید درپرونده وی ثبت گردد. </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2 - زمان </a:t>
            </a:r>
            <a:r>
              <a:rPr lang="fa-IR" sz="2400" dirty="0">
                <a:cs typeface="B Koodak" panose="00000700000000000000" pitchFamily="2" charset="-78"/>
              </a:rPr>
              <a:t>و نام فرد ارائه دهنده وگیرنده پیام تلفنی</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3 - اطلاعات </a:t>
            </a:r>
            <a:r>
              <a:rPr lang="fa-IR" sz="2400" dirty="0">
                <a:cs typeface="B Koodak" panose="00000700000000000000" pitchFamily="2" charset="-78"/>
              </a:rPr>
              <a:t>ارائه ودریافت شده دربرگه گزارش مثلا : درساعت 10/22 به دکترم - ح تلفن </a:t>
            </a:r>
            <a:r>
              <a:rPr lang="fa-IR" sz="2400" dirty="0" smtClean="0">
                <a:cs typeface="B Koodak" panose="00000700000000000000" pitchFamily="2" charset="-78"/>
              </a:rPr>
              <a:t>  نمودم </a:t>
            </a:r>
            <a:r>
              <a:rPr lang="fa-IR" sz="2400" dirty="0">
                <a:cs typeface="B Koodak" panose="00000700000000000000" pitchFamily="2" charset="-78"/>
              </a:rPr>
              <a:t>و اطلاع دادم جواب آزمایش سطح پتاسیم آقای احمدی 2/3 می باشد. </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4 - برای </a:t>
            </a:r>
            <a:r>
              <a:rPr lang="fa-IR" sz="2400" dirty="0">
                <a:cs typeface="B Koodak" panose="00000700000000000000" pitchFamily="2" charset="-78"/>
              </a:rPr>
              <a:t>پیشگیری ازخطا دردرک دستورات سریع و با عجله پزشک مجددا ازوی بخواهید که دستورات را روشن تر بیان کند.</a:t>
            </a:r>
            <a:endParaRPr lang="en-US" sz="2400" dirty="0">
              <a:cs typeface="B Koodak" panose="00000700000000000000" pitchFamily="2" charset="-78"/>
            </a:endParaRPr>
          </a:p>
          <a:p>
            <a:pPr marL="0" indent="0">
              <a:lnSpc>
                <a:spcPct val="200000"/>
              </a:lnSpc>
              <a:buNone/>
            </a:pPr>
            <a:r>
              <a:rPr lang="fa-IR" sz="2400" dirty="0" smtClean="0">
                <a:cs typeface="B Koodak" panose="00000700000000000000" pitchFamily="2" charset="-78"/>
              </a:rPr>
              <a:t>5 - نام بیمار </a:t>
            </a:r>
            <a:r>
              <a:rPr lang="fa-IR" sz="2400" dirty="0">
                <a:cs typeface="B Koodak" panose="00000700000000000000" pitchFamily="2" charset="-78"/>
              </a:rPr>
              <a:t>، شماره اتاق و تشخیص بیمار دقیقا مشخص شود</a:t>
            </a:r>
            <a:r>
              <a:rPr lang="fa-IR" sz="3100" dirty="0" smtClean="0">
                <a:cs typeface="B Koodak" panose="00000700000000000000" pitchFamily="2" charset="-78"/>
              </a:rPr>
              <a:t>.</a:t>
            </a:r>
          </a:p>
          <a:p>
            <a:endParaRPr lang="fa-IR" dirty="0"/>
          </a:p>
        </p:txBody>
      </p:sp>
    </p:spTree>
    <p:extLst>
      <p:ext uri="{BB962C8B-B14F-4D97-AF65-F5344CB8AC3E}">
        <p14:creationId xmlns:p14="http://schemas.microsoft.com/office/powerpoint/2010/main" val="256657792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606</TotalTime>
  <Words>1884</Words>
  <Application>Microsoft Office PowerPoint</Application>
  <PresentationFormat>On-screen Show (4:3)</PresentationFormat>
  <Paragraphs>212</Paragraphs>
  <Slides>39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Arial</vt:lpstr>
      <vt:lpstr>B Koodak</vt:lpstr>
      <vt:lpstr>B Titr</vt:lpstr>
      <vt:lpstr>Calibri</vt:lpstr>
      <vt:lpstr>Century Gothic</vt:lpstr>
      <vt:lpstr>Tahoma</vt:lpstr>
      <vt:lpstr>Times New Roman</vt:lpstr>
      <vt:lpstr>Wingdings 3</vt:lpstr>
      <vt:lpstr>Ion</vt:lpstr>
      <vt:lpstr>PowerPoint Presentation</vt:lpstr>
      <vt:lpstr>الزامات ثبت در پرونده از نظر قانونی </vt:lpstr>
      <vt:lpstr>دلایل افزایش آمار خوانده های پرستاری به محاکم قضایی و انتظامی در چند سال اخیر</vt:lpstr>
      <vt:lpstr>PowerPoint Presentation</vt:lpstr>
      <vt:lpstr>PowerPoint Presentation</vt:lpstr>
      <vt:lpstr>PowerPoint Presentation</vt:lpstr>
      <vt:lpstr>تعریف گزارش نویسی </vt:lpstr>
      <vt:lpstr>انواع ثبت در پرونده</vt:lpstr>
      <vt:lpstr>راهنمای گزارشات تلفنی </vt:lpstr>
      <vt:lpstr>راهنمای گزارشات تلفنی </vt:lpstr>
      <vt:lpstr>گزارش حوادث</vt:lpstr>
      <vt:lpstr>گزارش حوادث</vt:lpstr>
      <vt:lpstr>گزارش نویسی گام به گام </vt:lpstr>
      <vt:lpstr>گزارش قبل از عمل </vt:lpstr>
      <vt:lpstr>گزارش ریکاوری </vt:lpstr>
      <vt:lpstr>گزارش ریکاوری </vt:lpstr>
      <vt:lpstr>گزارش بعد از عمل </vt:lpstr>
      <vt:lpstr>گزارش بعد از عمل </vt:lpstr>
      <vt:lpstr>گزارش ترخیص</vt:lpstr>
      <vt:lpstr>گزارش بعد از عمل </vt:lpstr>
      <vt:lpstr>گزارش فوتی</vt:lpstr>
      <vt:lpstr>گزارش فوتی</vt:lpstr>
      <vt:lpstr>نکات کلیدی </vt:lpstr>
      <vt:lpstr>نکات کلیدی </vt:lpstr>
      <vt:lpstr>نکات کلیدی </vt:lpstr>
      <vt:lpstr>نکات کلیدی </vt:lpstr>
      <vt:lpstr>نکات کلیدی </vt:lpstr>
      <vt:lpstr>نکات کلیدی </vt:lpstr>
      <vt:lpstr>نکات کلیدی </vt:lpstr>
      <vt:lpstr>نکات کلیدی </vt:lpstr>
      <vt:lpstr>نکات کلیدی </vt:lpstr>
      <vt:lpstr>نکات کلیدی </vt:lpstr>
      <vt:lpstr>نکات کلیدی </vt:lpstr>
      <vt:lpstr>نکات کلیدی </vt:lpstr>
      <vt:lpstr>نکات کلیدی </vt:lpstr>
      <vt:lpstr>نکات کلیدی </vt:lpstr>
      <vt:lpstr>نکات کلیدی </vt:lpstr>
      <vt:lpstr>نکات کلیدی </vt:lpstr>
      <vt:lpstr>نکات کلیدی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Almahdi</dc:creator>
  <cp:lastModifiedBy>jbehdasht</cp:lastModifiedBy>
  <cp:revision>45</cp:revision>
  <cp:lastPrinted>2017-09-02T09:21:53Z</cp:lastPrinted>
  <dcterms:created xsi:type="dcterms:W3CDTF">2016-05-14T16:20:26Z</dcterms:created>
  <dcterms:modified xsi:type="dcterms:W3CDTF">2017-09-03T03:26:00Z</dcterms:modified>
</cp:coreProperties>
</file>